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1"/>
  </p:notesMasterIdLst>
  <p:handoutMasterIdLst>
    <p:handoutMasterId r:id="rId82"/>
  </p:handoutMasterIdLst>
  <p:sldIdLst>
    <p:sldId id="256" r:id="rId3"/>
    <p:sldId id="258" r:id="rId4"/>
    <p:sldId id="350" r:id="rId5"/>
    <p:sldId id="259" r:id="rId6"/>
    <p:sldId id="260" r:id="rId7"/>
    <p:sldId id="351" r:id="rId8"/>
    <p:sldId id="261" r:id="rId9"/>
    <p:sldId id="302" r:id="rId10"/>
    <p:sldId id="301" r:id="rId11"/>
    <p:sldId id="295" r:id="rId12"/>
    <p:sldId id="263" r:id="rId13"/>
    <p:sldId id="264" r:id="rId14"/>
    <p:sldId id="265" r:id="rId15"/>
    <p:sldId id="266" r:id="rId16"/>
    <p:sldId id="267" r:id="rId17"/>
    <p:sldId id="354" r:id="rId18"/>
    <p:sldId id="355" r:id="rId19"/>
    <p:sldId id="268" r:id="rId20"/>
    <p:sldId id="356" r:id="rId21"/>
    <p:sldId id="357" r:id="rId22"/>
    <p:sldId id="269" r:id="rId23"/>
    <p:sldId id="270" r:id="rId24"/>
    <p:sldId id="271" r:id="rId25"/>
    <p:sldId id="272" r:id="rId26"/>
    <p:sldId id="358" r:id="rId27"/>
    <p:sldId id="274" r:id="rId28"/>
    <p:sldId id="359" r:id="rId29"/>
    <p:sldId id="317" r:id="rId30"/>
    <p:sldId id="319" r:id="rId31"/>
    <p:sldId id="318" r:id="rId32"/>
    <p:sldId id="360" r:id="rId33"/>
    <p:sldId id="361" r:id="rId34"/>
    <p:sldId id="362" r:id="rId35"/>
    <p:sldId id="363" r:id="rId36"/>
    <p:sldId id="320" r:id="rId37"/>
    <p:sldId id="364" r:id="rId38"/>
    <p:sldId id="322" r:id="rId39"/>
    <p:sldId id="323" r:id="rId40"/>
    <p:sldId id="324" r:id="rId41"/>
    <p:sldId id="325" r:id="rId42"/>
    <p:sldId id="326" r:id="rId43"/>
    <p:sldId id="327" r:id="rId44"/>
    <p:sldId id="297" r:id="rId45"/>
    <p:sldId id="305" r:id="rId46"/>
    <p:sldId id="279" r:id="rId47"/>
    <p:sldId id="328" r:id="rId48"/>
    <p:sldId id="329" r:id="rId49"/>
    <p:sldId id="330" r:id="rId50"/>
    <p:sldId id="331" r:id="rId51"/>
    <p:sldId id="352" r:id="rId52"/>
    <p:sldId id="353" r:id="rId53"/>
    <p:sldId id="332" r:id="rId54"/>
    <p:sldId id="365" r:id="rId55"/>
    <p:sldId id="366" r:id="rId56"/>
    <p:sldId id="284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9" r:id="rId68"/>
    <p:sldId id="367" r:id="rId69"/>
    <p:sldId id="370" r:id="rId70"/>
    <p:sldId id="371" r:id="rId71"/>
    <p:sldId id="372" r:id="rId72"/>
    <p:sldId id="375" r:id="rId73"/>
    <p:sldId id="376" r:id="rId74"/>
    <p:sldId id="292" r:id="rId75"/>
    <p:sldId id="307" r:id="rId76"/>
    <p:sldId id="310" r:id="rId77"/>
    <p:sldId id="313" r:id="rId78"/>
    <p:sldId id="314" r:id="rId79"/>
    <p:sldId id="293" r:id="rId80"/>
  </p:sldIdLst>
  <p:sldSz cx="9144000" cy="6858000" type="screen4x3"/>
  <p:notesSz cx="6858000" cy="99472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4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80CADCB8-BE49-48B9-A6AF-96B28BE3BCA2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3941511-D6B0-46D6-BD5F-30E815BAE1E2}" type="par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DB3F2C13-588C-465A-A432-6A55C88059B7}" type="sib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</dgm:pt>
    <dgm:pt modelId="{44F71196-2643-4B90-9CD9-241434C42600}" type="pres">
      <dgm:prSet presAssocID="{223A341B-4DF6-4550-B3AA-F05BB7DC7BD3}" presName="node" presStyleLbl="node1" presStyleIdx="0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3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1" presStyleCnt="4" custScaleX="238448" custLinFactNeighborX="2900" custLinFactNeighborY="-10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1" presStyleCnt="3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960598A-CCFB-48CD-9653-DE9FA2D16288}" type="pres">
      <dgm:prSet presAssocID="{80CADCB8-BE49-48B9-A6AF-96B28BE3BCA2}" presName="node" presStyleLbl="node1" presStyleIdx="2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A13AA-5B35-4039-940C-D5F5946540BE}" type="pres">
      <dgm:prSet presAssocID="{DB3F2C13-588C-465A-A432-6A55C88059B7}" presName="sibTrans" presStyleLbl="sibTrans2D1" presStyleIdx="2" presStyleCnt="3" custScaleX="123246" custScaleY="150002"/>
      <dgm:spPr/>
      <dgm:t>
        <a:bodyPr/>
        <a:lstStyle/>
        <a:p>
          <a:endParaRPr lang="zh-TW" altLang="en-US"/>
        </a:p>
      </dgm:t>
    </dgm:pt>
    <dgm:pt modelId="{F0D90247-363E-41D2-92F6-0D4ADB6EA526}" type="pres">
      <dgm:prSet presAssocID="{DB3F2C13-588C-465A-A432-6A55C88059B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3" presStyleCnt="4" custScaleX="240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6B785F-177D-4BB2-B0CE-531139468B5C}" type="presOf" srcId="{3ACB62DF-909D-4BB3-BFAC-8FB82C30D2F8}" destId="{8B739142-CDC2-4F9A-AE89-1AB8B89A8C1B}" srcOrd="0" destOrd="0" presId="urn:microsoft.com/office/officeart/2005/8/layout/process2"/>
    <dgm:cxn modelId="{969B9BA0-B8D5-4401-88D2-AE026B9A7319}" type="presOf" srcId="{FE8A2F7B-2F33-477A-AC55-2E3DB0F225CB}" destId="{5A452DF5-2A6D-4C6D-B7DE-B1AE20A66139}" srcOrd="1" destOrd="0" presId="urn:microsoft.com/office/officeart/2005/8/layout/process2"/>
    <dgm:cxn modelId="{F8D213C6-E920-45F8-BB3C-1CB801E084F6}" type="presOf" srcId="{3ACB62DF-909D-4BB3-BFAC-8FB82C30D2F8}" destId="{6092D95B-8E7F-43E4-B1B5-E7FF12C56DBC}" srcOrd="1" destOrd="0" presId="urn:microsoft.com/office/officeart/2005/8/layout/process2"/>
    <dgm:cxn modelId="{A0AAFE5A-4569-4999-A306-1FF4B2E83F59}" srcId="{560C5229-353A-486F-AD89-A7317E70A608}" destId="{C4F6E425-6E4C-4C2E-893A-1B5293812C96}" srcOrd="1" destOrd="0" parTransId="{426CE11E-36D9-4706-A2B0-6245903C2BAA}" sibTransId="{FE8A2F7B-2F33-477A-AC55-2E3DB0F225CB}"/>
    <dgm:cxn modelId="{A71BDB2F-9E13-4939-A313-6B0D45FB5043}" type="presOf" srcId="{223A341B-4DF6-4550-B3AA-F05BB7DC7BD3}" destId="{44F71196-2643-4B90-9CD9-241434C42600}" srcOrd="0" destOrd="0" presId="urn:microsoft.com/office/officeart/2005/8/layout/process2"/>
    <dgm:cxn modelId="{1AA7286C-4112-483F-B6BB-B9B3ED788442}" type="presOf" srcId="{DB3F2C13-588C-465A-A432-6A55C88059B7}" destId="{F0D90247-363E-41D2-92F6-0D4ADB6EA526}" srcOrd="1" destOrd="0" presId="urn:microsoft.com/office/officeart/2005/8/layout/process2"/>
    <dgm:cxn modelId="{C66401A9-69F5-4670-AE94-A6477C6AC11A}" type="presOf" srcId="{DB3F2C13-588C-465A-A432-6A55C88059B7}" destId="{A87A13AA-5B35-4039-940C-D5F5946540BE}" srcOrd="0" destOrd="0" presId="urn:microsoft.com/office/officeart/2005/8/layout/process2"/>
    <dgm:cxn modelId="{9278553F-535E-4091-BB4F-2FABF5208569}" type="presOf" srcId="{80CADCB8-BE49-48B9-A6AF-96B28BE3BCA2}" destId="{9960598A-CCFB-48CD-9653-DE9FA2D16288}" srcOrd="0" destOrd="0" presId="urn:microsoft.com/office/officeart/2005/8/layout/process2"/>
    <dgm:cxn modelId="{1A7876A2-B2C7-45EB-B0E2-AE8C9F3E16CF}" type="presOf" srcId="{560C5229-353A-486F-AD89-A7317E70A608}" destId="{DEEB25E2-5A8F-4FF0-BEA7-6F8E1F38FFC8}" srcOrd="0" destOrd="0" presId="urn:microsoft.com/office/officeart/2005/8/layout/process2"/>
    <dgm:cxn modelId="{BA489CD1-908D-4988-800E-ADD7EE8A210A}" srcId="{560C5229-353A-486F-AD89-A7317E70A608}" destId="{02B1ED85-11F2-45FD-8CBA-007979658A0B}" srcOrd="3" destOrd="0" parTransId="{BFD13F10-BC68-4A6F-BA61-85E2DC02CDDE}" sibTransId="{3F89A3C7-ADAE-4314-A253-B302CBCE1253}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9699084F-C978-47AF-8EC5-0EA369EEB74B}" srcId="{560C5229-353A-486F-AD89-A7317E70A608}" destId="{80CADCB8-BE49-48B9-A6AF-96B28BE3BCA2}" srcOrd="2" destOrd="0" parTransId="{03941511-D6B0-46D6-BD5F-30E815BAE1E2}" sibTransId="{DB3F2C13-588C-465A-A432-6A55C88059B7}"/>
    <dgm:cxn modelId="{96ED2BCB-8339-48AD-BA58-097A3B3199E6}" type="presOf" srcId="{02B1ED85-11F2-45FD-8CBA-007979658A0B}" destId="{49A1DD5A-E4C6-477A-BCF5-3E91DFD4D292}" srcOrd="0" destOrd="0" presId="urn:microsoft.com/office/officeart/2005/8/layout/process2"/>
    <dgm:cxn modelId="{08759568-0E05-4314-890D-0A421AD159CE}" type="presOf" srcId="{C4F6E425-6E4C-4C2E-893A-1B5293812C96}" destId="{A1862ABF-2512-41D5-AFA3-1BF624F21B05}" srcOrd="0" destOrd="0" presId="urn:microsoft.com/office/officeart/2005/8/layout/process2"/>
    <dgm:cxn modelId="{DE789DBB-F9BE-41F1-9C83-3F0BAC224671}" type="presOf" srcId="{FE8A2F7B-2F33-477A-AC55-2E3DB0F225CB}" destId="{A07376C8-A1CE-4B27-A654-0614104F60CB}" srcOrd="0" destOrd="0" presId="urn:microsoft.com/office/officeart/2005/8/layout/process2"/>
    <dgm:cxn modelId="{025E073B-D116-461D-9DDC-03315C90F000}" type="presParOf" srcId="{DEEB25E2-5A8F-4FF0-BEA7-6F8E1F38FFC8}" destId="{44F71196-2643-4B90-9CD9-241434C42600}" srcOrd="0" destOrd="0" presId="urn:microsoft.com/office/officeart/2005/8/layout/process2"/>
    <dgm:cxn modelId="{5CD45932-7595-4BD7-B85E-C40B29827752}" type="presParOf" srcId="{DEEB25E2-5A8F-4FF0-BEA7-6F8E1F38FFC8}" destId="{8B739142-CDC2-4F9A-AE89-1AB8B89A8C1B}" srcOrd="1" destOrd="0" presId="urn:microsoft.com/office/officeart/2005/8/layout/process2"/>
    <dgm:cxn modelId="{1EE3BEF4-7E3C-4064-912A-67EDFC54ED3F}" type="presParOf" srcId="{8B739142-CDC2-4F9A-AE89-1AB8B89A8C1B}" destId="{6092D95B-8E7F-43E4-B1B5-E7FF12C56DBC}" srcOrd="0" destOrd="0" presId="urn:microsoft.com/office/officeart/2005/8/layout/process2"/>
    <dgm:cxn modelId="{D1FC4F7E-DE2C-43AF-8C21-59CC7021ECAE}" type="presParOf" srcId="{DEEB25E2-5A8F-4FF0-BEA7-6F8E1F38FFC8}" destId="{A1862ABF-2512-41D5-AFA3-1BF624F21B05}" srcOrd="2" destOrd="0" presId="urn:microsoft.com/office/officeart/2005/8/layout/process2"/>
    <dgm:cxn modelId="{88163237-BD27-4CAD-A26D-3990B119E7B0}" type="presParOf" srcId="{DEEB25E2-5A8F-4FF0-BEA7-6F8E1F38FFC8}" destId="{A07376C8-A1CE-4B27-A654-0614104F60CB}" srcOrd="3" destOrd="0" presId="urn:microsoft.com/office/officeart/2005/8/layout/process2"/>
    <dgm:cxn modelId="{BCA3AC05-9BE5-45D4-A825-3CADF2056A5B}" type="presParOf" srcId="{A07376C8-A1CE-4B27-A654-0614104F60CB}" destId="{5A452DF5-2A6D-4C6D-B7DE-B1AE20A66139}" srcOrd="0" destOrd="0" presId="urn:microsoft.com/office/officeart/2005/8/layout/process2"/>
    <dgm:cxn modelId="{0F589C9A-5170-4320-9746-80AE565945DA}" type="presParOf" srcId="{DEEB25E2-5A8F-4FF0-BEA7-6F8E1F38FFC8}" destId="{9960598A-CCFB-48CD-9653-DE9FA2D16288}" srcOrd="4" destOrd="0" presId="urn:microsoft.com/office/officeart/2005/8/layout/process2"/>
    <dgm:cxn modelId="{5476A5EF-A566-4C62-85BE-E30877F80FDE}" type="presParOf" srcId="{DEEB25E2-5A8F-4FF0-BEA7-6F8E1F38FFC8}" destId="{A87A13AA-5B35-4039-940C-D5F5946540BE}" srcOrd="5" destOrd="0" presId="urn:microsoft.com/office/officeart/2005/8/layout/process2"/>
    <dgm:cxn modelId="{98EE6A65-B1B7-41D6-9892-75764538EB6E}" type="presParOf" srcId="{A87A13AA-5B35-4039-940C-D5F5946540BE}" destId="{F0D90247-363E-41D2-92F6-0D4ADB6EA526}" srcOrd="0" destOrd="0" presId="urn:microsoft.com/office/officeart/2005/8/layout/process2"/>
    <dgm:cxn modelId="{922538D8-9CA4-4D7E-AFE2-4EB116E316D9}" type="presParOf" srcId="{DEEB25E2-5A8F-4FF0-BEA7-6F8E1F38FFC8}" destId="{49A1DD5A-E4C6-477A-BCF5-3E91DFD4D29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57CB139-361E-4D01-BE65-B812BEE06B6A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88E2B6-1D06-4366-B843-AF901218DD0B}" type="par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A5B4EDE8-959D-4677-AD30-8CD6EE5B4CBD}" type="sib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D9F39E3A-96C4-4C0A-B3E3-C8CBF4474F4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B4747B-4E54-4C1A-BA6A-132DFE391BA8}" type="par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ECEF4A04-DF2B-46A4-BEFC-8180E9BF4D90}" type="sib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F71196-2643-4B90-9CD9-241434C42600}" type="pres">
      <dgm:prSet presAssocID="{223A341B-4DF6-4550-B3AA-F05BB7DC7BD3}" presName="node" presStyleLbl="node1" presStyleIdx="0" presStyleCnt="5" custScaleX="242617" custLinFactNeighborX="4201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4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5722E70-CCC0-4D3C-A33C-01D2CD333504}" type="pres">
      <dgm:prSet presAssocID="{D57CB139-361E-4D01-BE65-B812BEE06B6A}" presName="node" presStyleLbl="node1" presStyleIdx="1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F0871-C1B5-4C4A-827F-30C2631DBE36}" type="pres">
      <dgm:prSet presAssocID="{A5B4EDE8-959D-4677-AD30-8CD6EE5B4CBD}" presName="sibTrans" presStyleLbl="sibTrans2D1" presStyleIdx="1" presStyleCnt="4" custScaleX="104049" custScaleY="130063"/>
      <dgm:spPr/>
      <dgm:t>
        <a:bodyPr/>
        <a:lstStyle/>
        <a:p>
          <a:endParaRPr lang="zh-TW" altLang="en-US"/>
        </a:p>
      </dgm:t>
    </dgm:pt>
    <dgm:pt modelId="{5D1BD1AE-659D-43E4-A7C7-BCCCBFCCA7D5}" type="pres">
      <dgm:prSet presAssocID="{A5B4EDE8-959D-4677-AD30-8CD6EE5B4CBD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2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2" presStyleCnt="4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2AA5C8B-2208-426B-BFF2-C4D660296CD3}" type="pres">
      <dgm:prSet presAssocID="{D9F39E3A-96C4-4C0A-B3E3-C8CBF4474F43}" presName="node" presStyleLbl="node1" presStyleIdx="3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C23D5C-AA07-4B5F-A59D-96CFFB413D9B}" type="pres">
      <dgm:prSet presAssocID="{ECEF4A04-DF2B-46A4-BEFC-8180E9BF4D90}" presName="sibTrans" presStyleLbl="sibTrans2D1" presStyleIdx="3" presStyleCnt="4" custScaleX="104049" custScaleY="130063"/>
      <dgm:spPr/>
      <dgm:t>
        <a:bodyPr/>
        <a:lstStyle/>
        <a:p>
          <a:endParaRPr lang="zh-TW" altLang="en-US"/>
        </a:p>
      </dgm:t>
    </dgm:pt>
    <dgm:pt modelId="{9EE94083-754D-42BE-8A80-5B9C3AA30A77}" type="pres">
      <dgm:prSet presAssocID="{ECEF4A04-DF2B-46A4-BEFC-8180E9BF4D90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4" presStyleCnt="5" custScaleX="242922" custLinFactNeighborX="-20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F55B92-311F-4E7C-AC9C-A8EDEE6C1610}" type="presOf" srcId="{02B1ED85-11F2-45FD-8CBA-007979658A0B}" destId="{49A1DD5A-E4C6-477A-BCF5-3E91DFD4D292}" srcOrd="0" destOrd="0" presId="urn:microsoft.com/office/officeart/2005/8/layout/process2"/>
    <dgm:cxn modelId="{F7D06998-D397-4794-A1F1-F6F0D0716B1E}" type="presOf" srcId="{3ACB62DF-909D-4BB3-BFAC-8FB82C30D2F8}" destId="{6092D95B-8E7F-43E4-B1B5-E7FF12C56DBC}" srcOrd="1" destOrd="0" presId="urn:microsoft.com/office/officeart/2005/8/layout/process2"/>
    <dgm:cxn modelId="{CE0EE4CA-2380-4D94-8EF2-4766E446ACB7}" srcId="{560C5229-353A-486F-AD89-A7317E70A608}" destId="{D9F39E3A-96C4-4C0A-B3E3-C8CBF4474F43}" srcOrd="3" destOrd="0" parTransId="{ABB4747B-4E54-4C1A-BA6A-132DFE391BA8}" sibTransId="{ECEF4A04-DF2B-46A4-BEFC-8180E9BF4D90}"/>
    <dgm:cxn modelId="{C3C87968-1107-4416-BE97-81C88E4EC77C}" type="presOf" srcId="{560C5229-353A-486F-AD89-A7317E70A608}" destId="{DEEB25E2-5A8F-4FF0-BEA7-6F8E1F38FFC8}" srcOrd="0" destOrd="0" presId="urn:microsoft.com/office/officeart/2005/8/layout/process2"/>
    <dgm:cxn modelId="{5745524B-2E50-4F4E-9C21-87C6B4C1AF14}" srcId="{560C5229-353A-486F-AD89-A7317E70A608}" destId="{D57CB139-361E-4D01-BE65-B812BEE06B6A}" srcOrd="1" destOrd="0" parTransId="{C388E2B6-1D06-4366-B843-AF901218DD0B}" sibTransId="{A5B4EDE8-959D-4677-AD30-8CD6EE5B4CBD}"/>
    <dgm:cxn modelId="{38BAAFEE-9BBD-4616-8BC1-62B1960B8BFB}" type="presOf" srcId="{3ACB62DF-909D-4BB3-BFAC-8FB82C30D2F8}" destId="{8B739142-CDC2-4F9A-AE89-1AB8B89A8C1B}" srcOrd="0" destOrd="0" presId="urn:microsoft.com/office/officeart/2005/8/layout/process2"/>
    <dgm:cxn modelId="{78D38258-D48F-425F-A7E9-EDAC3820678C}" type="presOf" srcId="{223A341B-4DF6-4550-B3AA-F05BB7DC7BD3}" destId="{44F71196-2643-4B90-9CD9-241434C42600}" srcOrd="0" destOrd="0" presId="urn:microsoft.com/office/officeart/2005/8/layout/process2"/>
    <dgm:cxn modelId="{A0AAFE5A-4569-4999-A306-1FF4B2E83F59}" srcId="{560C5229-353A-486F-AD89-A7317E70A608}" destId="{C4F6E425-6E4C-4C2E-893A-1B5293812C96}" srcOrd="2" destOrd="0" parTransId="{426CE11E-36D9-4706-A2B0-6245903C2BAA}" sibTransId="{FE8A2F7B-2F33-477A-AC55-2E3DB0F225CB}"/>
    <dgm:cxn modelId="{F4EC7810-7C22-4C1E-94FF-01D65E682A64}" type="presOf" srcId="{D57CB139-361E-4D01-BE65-B812BEE06B6A}" destId="{E5722E70-CCC0-4D3C-A33C-01D2CD333504}" srcOrd="0" destOrd="0" presId="urn:microsoft.com/office/officeart/2005/8/layout/process2"/>
    <dgm:cxn modelId="{D02C5F92-CF5E-4C61-9FE8-1D7B0CC87D62}" type="presOf" srcId="{ECEF4A04-DF2B-46A4-BEFC-8180E9BF4D90}" destId="{9EE94083-754D-42BE-8A80-5B9C3AA30A77}" srcOrd="1" destOrd="0" presId="urn:microsoft.com/office/officeart/2005/8/layout/process2"/>
    <dgm:cxn modelId="{041630BC-46B1-4D71-AEC5-3F8438E42A6D}" type="presOf" srcId="{FE8A2F7B-2F33-477A-AC55-2E3DB0F225CB}" destId="{A07376C8-A1CE-4B27-A654-0614104F60CB}" srcOrd="0" destOrd="0" presId="urn:microsoft.com/office/officeart/2005/8/layout/process2"/>
    <dgm:cxn modelId="{3DD65C09-E32F-40B9-A6CB-F35EE7365974}" type="presOf" srcId="{ECEF4A04-DF2B-46A4-BEFC-8180E9BF4D90}" destId="{69C23D5C-AA07-4B5F-A59D-96CFFB413D9B}" srcOrd="0" destOrd="0" presId="urn:microsoft.com/office/officeart/2005/8/layout/process2"/>
    <dgm:cxn modelId="{45E7B339-41B9-4B38-9813-32DF07BFA4CD}" type="presOf" srcId="{A5B4EDE8-959D-4677-AD30-8CD6EE5B4CBD}" destId="{5D1BD1AE-659D-43E4-A7C7-BCCCBFCCA7D5}" srcOrd="1" destOrd="0" presId="urn:microsoft.com/office/officeart/2005/8/layout/process2"/>
    <dgm:cxn modelId="{BA489CD1-908D-4988-800E-ADD7EE8A210A}" srcId="{560C5229-353A-486F-AD89-A7317E70A608}" destId="{02B1ED85-11F2-45FD-8CBA-007979658A0B}" srcOrd="4" destOrd="0" parTransId="{BFD13F10-BC68-4A6F-BA61-85E2DC02CDDE}" sibTransId="{3F89A3C7-ADAE-4314-A253-B302CBCE1253}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00B83F45-F303-4EB3-A73C-27BCE53D6CA2}" type="presOf" srcId="{FE8A2F7B-2F33-477A-AC55-2E3DB0F225CB}" destId="{5A452DF5-2A6D-4C6D-B7DE-B1AE20A66139}" srcOrd="1" destOrd="0" presId="urn:microsoft.com/office/officeart/2005/8/layout/process2"/>
    <dgm:cxn modelId="{4B73E4F9-1C9D-48D3-8958-D1A0AD4521AA}" type="presOf" srcId="{C4F6E425-6E4C-4C2E-893A-1B5293812C96}" destId="{A1862ABF-2512-41D5-AFA3-1BF624F21B05}" srcOrd="0" destOrd="0" presId="urn:microsoft.com/office/officeart/2005/8/layout/process2"/>
    <dgm:cxn modelId="{3926C4DC-8542-4262-BF2F-F041227AF190}" type="presOf" srcId="{A5B4EDE8-959D-4677-AD30-8CD6EE5B4CBD}" destId="{692F0871-C1B5-4C4A-827F-30C2631DBE36}" srcOrd="0" destOrd="0" presId="urn:microsoft.com/office/officeart/2005/8/layout/process2"/>
    <dgm:cxn modelId="{566D2165-06C9-4C77-974D-72FE54647297}" type="presOf" srcId="{D9F39E3A-96C4-4C0A-B3E3-C8CBF4474F43}" destId="{82AA5C8B-2208-426B-BFF2-C4D660296CD3}" srcOrd="0" destOrd="0" presId="urn:microsoft.com/office/officeart/2005/8/layout/process2"/>
    <dgm:cxn modelId="{2B8B1925-B800-40F2-BEA6-C77C05729081}" type="presParOf" srcId="{DEEB25E2-5A8F-4FF0-BEA7-6F8E1F38FFC8}" destId="{44F71196-2643-4B90-9CD9-241434C42600}" srcOrd="0" destOrd="0" presId="urn:microsoft.com/office/officeart/2005/8/layout/process2"/>
    <dgm:cxn modelId="{7389B7D0-2225-4E44-8E6A-07B701AB4527}" type="presParOf" srcId="{DEEB25E2-5A8F-4FF0-BEA7-6F8E1F38FFC8}" destId="{8B739142-CDC2-4F9A-AE89-1AB8B89A8C1B}" srcOrd="1" destOrd="0" presId="urn:microsoft.com/office/officeart/2005/8/layout/process2"/>
    <dgm:cxn modelId="{226808B4-A8D9-4B80-A474-719894623683}" type="presParOf" srcId="{8B739142-CDC2-4F9A-AE89-1AB8B89A8C1B}" destId="{6092D95B-8E7F-43E4-B1B5-E7FF12C56DBC}" srcOrd="0" destOrd="0" presId="urn:microsoft.com/office/officeart/2005/8/layout/process2"/>
    <dgm:cxn modelId="{EE57CBC8-E507-449C-BC62-CC023630C127}" type="presParOf" srcId="{DEEB25E2-5A8F-4FF0-BEA7-6F8E1F38FFC8}" destId="{E5722E70-CCC0-4D3C-A33C-01D2CD333504}" srcOrd="2" destOrd="0" presId="urn:microsoft.com/office/officeart/2005/8/layout/process2"/>
    <dgm:cxn modelId="{AD0DC986-8728-4024-957B-62D1882423EE}" type="presParOf" srcId="{DEEB25E2-5A8F-4FF0-BEA7-6F8E1F38FFC8}" destId="{692F0871-C1B5-4C4A-827F-30C2631DBE36}" srcOrd="3" destOrd="0" presId="urn:microsoft.com/office/officeart/2005/8/layout/process2"/>
    <dgm:cxn modelId="{B4AF8A75-6977-4A68-B0A1-06B5958587CE}" type="presParOf" srcId="{692F0871-C1B5-4C4A-827F-30C2631DBE36}" destId="{5D1BD1AE-659D-43E4-A7C7-BCCCBFCCA7D5}" srcOrd="0" destOrd="0" presId="urn:microsoft.com/office/officeart/2005/8/layout/process2"/>
    <dgm:cxn modelId="{8F22F641-7B69-47C7-B9C3-A9767E5AEEBC}" type="presParOf" srcId="{DEEB25E2-5A8F-4FF0-BEA7-6F8E1F38FFC8}" destId="{A1862ABF-2512-41D5-AFA3-1BF624F21B05}" srcOrd="4" destOrd="0" presId="urn:microsoft.com/office/officeart/2005/8/layout/process2"/>
    <dgm:cxn modelId="{64D4938E-DD27-4420-9358-358E1064BFCE}" type="presParOf" srcId="{DEEB25E2-5A8F-4FF0-BEA7-6F8E1F38FFC8}" destId="{A07376C8-A1CE-4B27-A654-0614104F60CB}" srcOrd="5" destOrd="0" presId="urn:microsoft.com/office/officeart/2005/8/layout/process2"/>
    <dgm:cxn modelId="{F9C74D69-B758-4129-BFFD-4516167A8136}" type="presParOf" srcId="{A07376C8-A1CE-4B27-A654-0614104F60CB}" destId="{5A452DF5-2A6D-4C6D-B7DE-B1AE20A66139}" srcOrd="0" destOrd="0" presId="urn:microsoft.com/office/officeart/2005/8/layout/process2"/>
    <dgm:cxn modelId="{2B585B06-9132-4D00-86B3-53688C9B371C}" type="presParOf" srcId="{DEEB25E2-5A8F-4FF0-BEA7-6F8E1F38FFC8}" destId="{82AA5C8B-2208-426B-BFF2-C4D660296CD3}" srcOrd="6" destOrd="0" presId="urn:microsoft.com/office/officeart/2005/8/layout/process2"/>
    <dgm:cxn modelId="{F7E2C730-6A37-401A-AD75-B78D58151BA6}" type="presParOf" srcId="{DEEB25E2-5A8F-4FF0-BEA7-6F8E1F38FFC8}" destId="{69C23D5C-AA07-4B5F-A59D-96CFFB413D9B}" srcOrd="7" destOrd="0" presId="urn:microsoft.com/office/officeart/2005/8/layout/process2"/>
    <dgm:cxn modelId="{F159CD1E-0CDC-4B3F-B352-612A3EB63411}" type="presParOf" srcId="{69C23D5C-AA07-4B5F-A59D-96CFFB413D9B}" destId="{9EE94083-754D-42BE-8A80-5B9C3AA30A77}" srcOrd="0" destOrd="0" presId="urn:microsoft.com/office/officeart/2005/8/layout/process2"/>
    <dgm:cxn modelId="{F5B9B7F3-091A-4314-856B-CE4BDC4D6DB5}" type="presParOf" srcId="{DEEB25E2-5A8F-4FF0-BEA7-6F8E1F38FFC8}" destId="{49A1DD5A-E4C6-477A-BCF5-3E91DFD4D29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19953" y="39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5566"/>
        <a:ext cx="4237373" cy="694266"/>
      </dsp:txXfrm>
    </dsp:sp>
    <dsp:sp modelId="{8B739142-CDC2-4F9A-AE89-1AB8B89A8C1B}">
      <dsp:nvSpPr>
        <dsp:cNvPr id="0" name=""/>
        <dsp:cNvSpPr/>
      </dsp:nvSpPr>
      <dsp:spPr>
        <a:xfrm rot="5336267">
          <a:off x="2038043" y="694963"/>
          <a:ext cx="264346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2039993" y="778610"/>
        <a:ext cx="258977" cy="185042"/>
      </dsp:txXfrm>
    </dsp:sp>
    <dsp:sp modelId="{A1862ABF-2512-41D5-AFA3-1BF624F21B05}">
      <dsp:nvSpPr>
        <dsp:cNvPr id="0" name=""/>
        <dsp:cNvSpPr/>
      </dsp:nvSpPr>
      <dsp:spPr>
        <a:xfrm>
          <a:off x="39906" y="1080121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61506" y="1101721"/>
        <a:ext cx="4237373" cy="694266"/>
      </dsp:txXfrm>
    </dsp:sp>
    <dsp:sp modelId="{A07376C8-A1CE-4B27-A654-0614104F60CB}">
      <dsp:nvSpPr>
        <dsp:cNvPr id="0" name=""/>
        <dsp:cNvSpPr/>
      </dsp:nvSpPr>
      <dsp:spPr>
        <a:xfrm rot="5460364">
          <a:off x="2014595" y="1801163"/>
          <a:ext cx="311242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2041547" y="1861363"/>
        <a:ext cx="258977" cy="217869"/>
      </dsp:txXfrm>
    </dsp:sp>
    <dsp:sp modelId="{9960598A-CCFB-48CD-9653-DE9FA2D16288}">
      <dsp:nvSpPr>
        <dsp:cNvPr id="0" name=""/>
        <dsp:cNvSpPr/>
      </dsp:nvSpPr>
      <dsp:spPr>
        <a:xfrm>
          <a:off x="19953" y="22163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237966"/>
        <a:ext cx="4237373" cy="694266"/>
      </dsp:txXfrm>
    </dsp:sp>
    <dsp:sp modelId="{A87A13AA-5B35-4039-940C-D5F5946540BE}">
      <dsp:nvSpPr>
        <dsp:cNvPr id="0" name=""/>
        <dsp:cNvSpPr/>
      </dsp:nvSpPr>
      <dsp:spPr>
        <a:xfrm rot="5400000">
          <a:off x="1989821" y="2889301"/>
          <a:ext cx="340836" cy="4977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4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010901" y="2967781"/>
        <a:ext cx="298678" cy="238585"/>
      </dsp:txXfrm>
    </dsp:sp>
    <dsp:sp modelId="{49A1DD5A-E4C6-477A-BCF5-3E91DFD4D292}">
      <dsp:nvSpPr>
        <dsp:cNvPr id="0" name=""/>
        <dsp:cNvSpPr/>
      </dsp:nvSpPr>
      <dsp:spPr>
        <a:xfrm>
          <a:off x="0" y="3322566"/>
          <a:ext cx="4320480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21600" y="3344166"/>
        <a:ext cx="4277280" cy="69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5424" y="14457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408" y="31441"/>
        <a:ext cx="4281087" cy="545894"/>
      </dsp:txXfrm>
    </dsp:sp>
    <dsp:sp modelId="{8B739142-CDC2-4F9A-AE89-1AB8B89A8C1B}">
      <dsp:nvSpPr>
        <dsp:cNvPr id="0" name=""/>
        <dsp:cNvSpPr/>
      </dsp:nvSpPr>
      <dsp:spPr>
        <a:xfrm rot="5421440">
          <a:off x="2047111" y="569593"/>
          <a:ext cx="22625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8636" y="626157"/>
        <a:ext cx="203630" cy="158380"/>
      </dsp:txXfrm>
    </dsp:sp>
    <dsp:sp modelId="{E5722E70-CCC0-4D3C-A33C-01D2CD333504}">
      <dsp:nvSpPr>
        <dsp:cNvPr id="0" name=""/>
        <dsp:cNvSpPr/>
      </dsp:nvSpPr>
      <dsp:spPr>
        <a:xfrm>
          <a:off x="0" y="884251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901235"/>
        <a:ext cx="4281087" cy="545894"/>
      </dsp:txXfrm>
    </dsp:sp>
    <dsp:sp modelId="{692F0871-C1B5-4C4A-827F-30C2631DBE36}">
      <dsp:nvSpPr>
        <dsp:cNvPr id="0" name=""/>
        <dsp:cNvSpPr/>
      </dsp:nvSpPr>
      <dsp:spPr>
        <a:xfrm rot="5400000">
          <a:off x="2044401" y="1439388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60908"/>
                <a:satOff val="2188"/>
                <a:lumOff val="9244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160908"/>
                <a:satOff val="2188"/>
                <a:lumOff val="9244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160908"/>
                <a:satOff val="2188"/>
                <a:lumOff val="92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5713" y="1495953"/>
        <a:ext cx="203630" cy="158377"/>
      </dsp:txXfrm>
    </dsp:sp>
    <dsp:sp modelId="{A1862ABF-2512-41D5-AFA3-1BF624F21B05}">
      <dsp:nvSpPr>
        <dsp:cNvPr id="0" name=""/>
        <dsp:cNvSpPr/>
      </dsp:nvSpPr>
      <dsp:spPr>
        <a:xfrm>
          <a:off x="0" y="1754045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1771029"/>
        <a:ext cx="4281087" cy="545894"/>
      </dsp:txXfrm>
    </dsp:sp>
    <dsp:sp modelId="{A07376C8-A1CE-4B27-A654-0614104F60CB}">
      <dsp:nvSpPr>
        <dsp:cNvPr id="0" name=""/>
        <dsp:cNvSpPr/>
      </dsp:nvSpPr>
      <dsp:spPr>
        <a:xfrm rot="5400000">
          <a:off x="2044401" y="2309182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21816"/>
                <a:satOff val="4375"/>
                <a:lumOff val="18488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321816"/>
                <a:satOff val="4375"/>
                <a:lumOff val="18488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321816"/>
                <a:satOff val="4375"/>
                <a:lumOff val="18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5713" y="2365747"/>
        <a:ext cx="203630" cy="158377"/>
      </dsp:txXfrm>
    </dsp:sp>
    <dsp:sp modelId="{82AA5C8B-2208-426B-BFF2-C4D660296CD3}">
      <dsp:nvSpPr>
        <dsp:cNvPr id="0" name=""/>
        <dsp:cNvSpPr/>
      </dsp:nvSpPr>
      <dsp:spPr>
        <a:xfrm>
          <a:off x="0" y="2623840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2640824"/>
        <a:ext cx="4281087" cy="545894"/>
      </dsp:txXfrm>
    </dsp:sp>
    <dsp:sp modelId="{69C23D5C-AA07-4B5F-A59D-96CFFB413D9B}">
      <dsp:nvSpPr>
        <dsp:cNvPr id="0" name=""/>
        <dsp:cNvSpPr/>
      </dsp:nvSpPr>
      <dsp:spPr>
        <a:xfrm rot="5389130">
          <a:off x="2050430" y="3172987"/>
          <a:ext cx="21690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4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2056966" y="3234225"/>
        <a:ext cx="203630" cy="151835"/>
      </dsp:txXfrm>
    </dsp:sp>
    <dsp:sp modelId="{49A1DD5A-E4C6-477A-BCF5-3E91DFD4D292}">
      <dsp:nvSpPr>
        <dsp:cNvPr id="0" name=""/>
        <dsp:cNvSpPr/>
      </dsp:nvSpPr>
      <dsp:spPr>
        <a:xfrm>
          <a:off x="0" y="3481657"/>
          <a:ext cx="4320480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3498641"/>
        <a:ext cx="4286512" cy="54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DC2D8F6-A5DC-4F3F-A66B-9338D344531A}" type="datetimeFigureOut">
              <a:rPr lang="zh-TW" altLang="en-US"/>
              <a:pPr>
                <a:defRPr/>
              </a:pPr>
              <a:t>2016/4/15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7B83DD6-93D4-4253-A8EF-AA1BDD3644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86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554118-29AA-4E20-9002-415106BE0A37}" type="datetimeFigureOut">
              <a:rPr lang="zh-TW" altLang="en-US"/>
              <a:pPr>
                <a:defRPr/>
              </a:pPr>
              <a:t>2016/4/15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EB3A49C-F842-45A5-BAC9-BDDF519B926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278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9D5FC76-B2AC-457A-B968-862568FB6C26}" type="slidenum">
              <a:rPr lang="zh-TW" altLang="en-US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44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6048A88-FEC2-46B9-84A2-EA82EB6C1095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7558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有開放生活津貼線上申請的單位，送出申請單即可看到申請生活津貼補助按鈕</a:t>
            </a: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BA873FD-E7F4-45F3-808A-E6F887DA65E1}" type="slidenum">
              <a:rPr lang="zh-TW" altLang="en-US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69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科室已上主管才有此功能</a:t>
            </a:r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1E0003B-DECC-4B82-BD28-A54C7CA4C04C}" type="slidenum">
              <a:rPr lang="zh-TW" altLang="en-US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78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下面會依照這兩種刷卡模式來介紹時數計算的案例</a:t>
            </a:r>
            <a:endParaRPr lang="en-US" altLang="zh-TW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有近卡就要有出卡</a:t>
            </a:r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BE18EB0-8347-404D-8771-8227747E6DE0}" type="slidenum">
              <a:rPr lang="zh-TW" altLang="en-US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8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31DCA72-529E-4FFB-A3DF-1FC0E7FEAAB1}" type="slidenum">
              <a:rPr lang="zh-TW" altLang="en-US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94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28C3A64-3151-4B8F-BDFD-F78E641022F7}" type="slidenum">
              <a:rPr lang="en-US" altLang="zh-TW"/>
              <a:pPr/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227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7355B43-94A8-4D89-B168-BD5E75AE9873}" type="slidenum">
              <a:rPr lang="en-US" altLang="zh-TW">
                <a:solidFill>
                  <a:srgbClr val="000000"/>
                </a:solidFill>
              </a:rPr>
              <a:pPr/>
              <a:t>73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666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0492A18-C04A-4858-8707-75C5350D1F03}" type="slidenum">
              <a:rPr lang="en-US" altLang="zh-TW"/>
              <a:pPr/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550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25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07704" y="4005064"/>
            <a:ext cx="6400800" cy="15617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67BD-6DAA-4842-B775-0871C0776999}" type="datetime1">
              <a:rPr lang="zh-TW" altLang="en-US"/>
              <a:pPr>
                <a:defRPr/>
              </a:pPr>
              <a:t>2016/4/15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07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5C88C-464B-4FF1-B283-2EE0BA5CCA6F}" type="datetime1">
              <a:rPr lang="zh-TW" altLang="en-US"/>
              <a:pPr>
                <a:defRPr/>
              </a:pPr>
              <a:t>2016/4/15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52202349-B676-4B87-AB0F-8C67D8ADDCA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4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5B981-D62D-4FAD-AC83-8DD9FB7DDD55}" type="datetime1">
              <a:rPr lang="zh-TW" altLang="en-US"/>
              <a:pPr>
                <a:defRPr/>
              </a:pPr>
              <a:t>2016/4/15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605F6E12-33CC-42F1-AC5E-E9A2AF89359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3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044819" y="6334780"/>
            <a:ext cx="209918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ea typeface="+mn-ea"/>
              </a:rPr>
              <a:t>WebITR</a:t>
            </a:r>
            <a:endParaRPr kumimoji="0" lang="zh-TW" altLang="en-US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2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357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EEAA45-1887-492F-9FDF-C667804012DF}" type="datetime1">
              <a:rPr lang="zh-TW" altLang="en-US"/>
              <a:pPr>
                <a:defRPr/>
              </a:pPr>
              <a:t>2016/4/15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30" name="圖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964238"/>
            <a:ext cx="26749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0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39750" y="40481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F13CA4-87C3-4F31-81F5-D1AC33BA6984}" type="datetime1">
              <a:rPr lang="zh-TW" altLang="en-US"/>
              <a:pPr>
                <a:defRPr/>
              </a:pPr>
              <a:t>2016/4/15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2054" name="圖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6162675"/>
            <a:ext cx="1651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376092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275" y="4941888"/>
            <a:ext cx="4425950" cy="1008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400" dirty="0" smtClean="0"/>
              <a:t>講師：凱發科技</a:t>
            </a:r>
            <a:endParaRPr lang="en-US" altLang="zh-TW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sz="2400" dirty="0" smtClean="0"/>
              <a:t>時間：</a:t>
            </a:r>
            <a:r>
              <a:rPr lang="en-US" altLang="zh-TW" sz="2400" smtClean="0"/>
              <a:t>2015-06</a:t>
            </a:r>
            <a:endParaRPr lang="zh-TW" altLang="en-US" sz="2400" dirty="0"/>
          </a:p>
        </p:txBody>
      </p:sp>
      <p:sp>
        <p:nvSpPr>
          <p:cNvPr id="6147" name="標題 1"/>
          <p:cNvSpPr>
            <a:spLocks noGrp="1"/>
          </p:cNvSpPr>
          <p:nvPr>
            <p:ph type="ctrTitle"/>
          </p:nvPr>
        </p:nvSpPr>
        <p:spPr>
          <a:xfrm>
            <a:off x="395288" y="1268413"/>
            <a:ext cx="7988300" cy="2046287"/>
          </a:xfrm>
        </p:spPr>
        <p:txBody>
          <a:bodyPr/>
          <a:lstStyle/>
          <a:p>
            <a:pPr algn="r"/>
            <a:r>
              <a:rPr lang="zh-TW" altLang="en-US" sz="360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全國共享版機關內部差勤電子表單系統</a:t>
            </a:r>
            <a:r>
              <a:rPr lang="en-US" altLang="zh-TW" sz="360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種籽人員教育訓練</a:t>
            </a:r>
            <a:endParaRPr lang="zh-TW" altLang="en-US" smtClean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719138"/>
          </a:xfrm>
        </p:spPr>
        <p:txBody>
          <a:bodyPr/>
          <a:lstStyle/>
          <a:p>
            <a:pPr algn="ctr"/>
            <a:r>
              <a:rPr lang="zh-TW" altLang="en-US" sz="4400" smtClean="0"/>
              <a:t>差假申請</a:t>
            </a:r>
          </a:p>
        </p:txBody>
      </p:sp>
      <p:sp>
        <p:nvSpPr>
          <p:cNvPr id="153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CE26281-2D42-426F-8516-768123F2C0DF}" type="slidenum">
              <a:rPr lang="zh-TW" altLang="en-US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申請事假一天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23528" y="1700808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32363" y="2060575"/>
          <a:ext cx="410368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68"/>
                <a:gridCol w="23758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角色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3" marR="9142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人事室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3" marR="91423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請假人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凱大發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職務代理人</a:t>
                      </a:r>
                      <a:endParaRPr lang="en-US" altLang="zh-TW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凱一技</a:t>
                      </a: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直屬主管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</a:t>
                      </a:r>
                      <a:r>
                        <a:rPr lang="zh-TW" altLang="en-US" sz="2400" b="1" baseline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李科長</a:t>
                      </a:r>
                      <a:endParaRPr lang="zh-TW" altLang="en-US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3" marR="9142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0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80EEC13-5725-48E2-9138-E2F3C13277C2}" type="slidenum">
              <a:rPr lang="zh-TW" altLang="en-US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5903913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24863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-1  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點選出一張空白請假單</a:t>
            </a:r>
            <a:endParaRPr kumimoji="1" lang="zh-TW" altLang="en-US" sz="4000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35375" y="4076700"/>
            <a:ext cx="2016125" cy="360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341438"/>
          <a:ext cx="9144000" cy="127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8279903"/>
              </a:tblGrid>
              <a:tr h="4569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點選出一張空白的請假單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差勤作業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請假作業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一般請假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微軟正黑體" pitchFamily="34" charset="-120"/>
                      </a:endParaRPr>
                    </a:p>
                  </a:txBody>
                  <a:tcPr marT="45697" marB="45697">
                    <a:noFill/>
                  </a:tcPr>
                </a:tc>
              </a:tr>
              <a:tr h="822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</a:p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697" marB="45697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【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】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欄位： “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職務代理人未設定，請先設定後再填寫假單。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”</a:t>
                      </a:r>
                    </a:p>
                  </a:txBody>
                  <a:tcPr marT="45697" marB="45697">
                    <a:noFill/>
                  </a:tcPr>
                </a:tc>
              </a:tr>
            </a:tbl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7092950" y="2349500"/>
            <a:ext cx="1511300" cy="431800"/>
          </a:xfrm>
          <a:prstGeom prst="wedgeRectCallout">
            <a:avLst>
              <a:gd name="adj1" fmla="val -56633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6638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6DAF69A-AF2C-49C9-8102-5274285C5E78}" type="slidenum">
              <a:rPr lang="zh-TW" altLang="en-US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425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5308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518525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-2</a:t>
            </a:r>
            <a:r>
              <a:rPr kumimoji="1" lang="zh-TW" altLang="en-US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編輯職務代理人清單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個人資料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代理人設定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76825" y="1628775"/>
            <a:ext cx="2663825" cy="504825"/>
          </a:xfrm>
          <a:prstGeom prst="wedgeRectCallout">
            <a:avLst>
              <a:gd name="adj1" fmla="val 10856"/>
              <a:gd name="adj2" fmla="val 2254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新增一個職務代理人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50825" y="4076700"/>
            <a:ext cx="2736850" cy="431800"/>
          </a:xfrm>
          <a:prstGeom prst="wedgeRectCallout">
            <a:avLst>
              <a:gd name="adj1" fmla="val 57822"/>
              <a:gd name="adj2" fmla="val 1048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職務代理人順序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39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921C0FB-9F73-4AFA-9F50-E51D006850FB}" type="slidenum">
              <a:rPr lang="zh-TW" altLang="en-US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56499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18525" cy="1152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  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填寫事假單</a:t>
            </a:r>
            <a:r>
              <a:rPr kumimoji="1" lang="en-US" altLang="zh-TW" sz="4000" dirty="0" smtClean="0">
                <a:solidFill>
                  <a:schemeClr val="tx2"/>
                </a:solidFill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</a:rPr>
            </a:br>
            <a:r>
              <a:rPr kumimoji="1" lang="en-US" altLang="zh-TW" sz="24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6638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圖說文字 8"/>
          <p:cNvSpPr/>
          <p:nvPr/>
        </p:nvSpPr>
        <p:spPr>
          <a:xfrm>
            <a:off x="611188" y="4292600"/>
            <a:ext cx="2665412" cy="431800"/>
          </a:xfrm>
          <a:prstGeom prst="wedgeRectCallout">
            <a:avLst>
              <a:gd name="adj1" fmla="val 55927"/>
              <a:gd name="adj2" fmla="val 8360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事假</a:t>
            </a:r>
            <a:r>
              <a:rPr kumimoji="0"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相關資訊</a:t>
            </a:r>
            <a:endParaRPr kumimoji="0"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2195513" y="1341438"/>
            <a:ext cx="2592387" cy="358775"/>
          </a:xfrm>
          <a:prstGeom prst="wedgeRectCallout">
            <a:avLst>
              <a:gd name="adj1" fmla="val -2017"/>
              <a:gd name="adj2" fmla="val 212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請假規定說明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63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424C8FD-DAC7-4A75-9847-F14D52EAC965}" type="slidenum">
              <a:rPr lang="zh-TW" altLang="en-US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153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-4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送出假單，系統做檢核</a:t>
            </a:r>
            <a:endParaRPr lang="zh-TW" altLang="en-US" sz="4000" dirty="0"/>
          </a:p>
        </p:txBody>
      </p:sp>
      <p:sp>
        <p:nvSpPr>
          <p:cNvPr id="5" name="矩形圖說文字 4"/>
          <p:cNvSpPr/>
          <p:nvPr/>
        </p:nvSpPr>
        <p:spPr>
          <a:xfrm>
            <a:off x="1258888" y="2060575"/>
            <a:ext cx="1368425" cy="360363"/>
          </a:xfrm>
          <a:prstGeom prst="wedgeRectCallout">
            <a:avLst>
              <a:gd name="adj1" fmla="val 150479"/>
              <a:gd name="adj2" fmla="val 684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檢核通過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835150" y="1412875"/>
            <a:ext cx="1512888" cy="431800"/>
          </a:xfrm>
          <a:prstGeom prst="wedgeRectCallout">
            <a:avLst>
              <a:gd name="adj1" fmla="val 107073"/>
              <a:gd name="adj2" fmla="val 995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檢核資訊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7164388" y="1916113"/>
            <a:ext cx="1655762" cy="720725"/>
          </a:xfrm>
          <a:prstGeom prst="wedgeRectCallout">
            <a:avLst>
              <a:gd name="adj1" fmla="val -70314"/>
              <a:gd name="adj2" fmla="val 57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這張假單的批核流程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87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02C7634-808B-454E-B42E-1E5820E32A66}" type="slidenum">
              <a:rPr lang="zh-TW" altLang="en-US"/>
              <a:pPr/>
              <a:t>15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0" y="4652963"/>
            <a:ext cx="1655763" cy="720725"/>
          </a:xfrm>
          <a:prstGeom prst="wedgeRectCallout">
            <a:avLst>
              <a:gd name="adj1" fmla="val 36812"/>
              <a:gd name="adj2" fmla="val -14112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8406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r>
              <a:rPr lang="zh-TW" altLang="en-US" smtClean="0">
                <a:solidFill>
                  <a:srgbClr val="376092"/>
                </a:solidFill>
              </a:rPr>
              <a:t>編輯課務明細</a:t>
            </a:r>
            <a:r>
              <a:rPr lang="en-US" altLang="zh-TW" smtClean="0">
                <a:solidFill>
                  <a:srgbClr val="376092"/>
                </a:solidFill>
              </a:rPr>
              <a:t>(</a:t>
            </a:r>
            <a:r>
              <a:rPr lang="zh-TW" altLang="en-US" smtClean="0">
                <a:solidFill>
                  <a:srgbClr val="376092"/>
                </a:solidFill>
              </a:rPr>
              <a:t>教師</a:t>
            </a:r>
            <a:r>
              <a:rPr lang="en-US" altLang="zh-TW" smtClean="0">
                <a:solidFill>
                  <a:srgbClr val="376092"/>
                </a:solidFill>
              </a:rPr>
              <a:t>)</a:t>
            </a:r>
            <a:endParaRPr lang="zh-TW" altLang="en-US" smtClean="0">
              <a:solidFill>
                <a:srgbClr val="376092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3850" y="1125538"/>
            <a:ext cx="1511300" cy="431800"/>
          </a:xfrm>
          <a:prstGeom prst="wedgeRectCallout">
            <a:avLst>
              <a:gd name="adj1" fmla="val 16820"/>
              <a:gd name="adj2" fmla="val 3712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新增新課程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6084888" y="2205038"/>
            <a:ext cx="2159000" cy="719137"/>
          </a:xfrm>
          <a:prstGeom prst="wedgeRectCallout">
            <a:avLst>
              <a:gd name="adj1" fmla="val -47241"/>
              <a:gd name="adj2" fmla="val 2170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填寫班級、科目等相關資料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10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49F84D-50F3-4ECD-A4B8-DFD87A9ED21F}" type="slidenum">
              <a:rPr lang="zh-TW" altLang="en-US"/>
              <a:pPr/>
              <a:t>16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395288" y="5732463"/>
            <a:ext cx="1873250" cy="576262"/>
          </a:xfrm>
          <a:prstGeom prst="wedgeRectCallout">
            <a:avLst>
              <a:gd name="adj1" fmla="val 43373"/>
              <a:gd name="adj2" fmla="val -1198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選擇課務處理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編輯課務明細</a:t>
            </a:r>
          </a:p>
        </p:txBody>
      </p:sp>
      <p:sp>
        <p:nvSpPr>
          <p:cNvPr id="225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C51C8B-A2F5-4318-86A8-8DD6CBC637A6}" type="slidenum">
              <a:rPr lang="zh-TW" altLang="en-US"/>
              <a:pPr/>
              <a:t>17</a:t>
            </a:fld>
            <a:endParaRPr lang="zh-TW" alt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324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755650" y="5732463"/>
            <a:ext cx="3744913" cy="433387"/>
          </a:xfrm>
          <a:prstGeom prst="wedgeRectCallout">
            <a:avLst>
              <a:gd name="adj1" fmla="val -33965"/>
              <a:gd name="adj2" fmla="val -1784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編輯完成點選完成編輯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2200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24887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-5</a:t>
            </a:r>
            <a:r>
              <a:rPr kumimoji="1" lang="zh-TW" altLang="en-US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請假人</a:t>
            </a: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查詢假單進度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4427538" y="1052513"/>
            <a:ext cx="2881312" cy="504825"/>
          </a:xfrm>
          <a:prstGeom prst="wedgeRectCallout">
            <a:avLst>
              <a:gd name="adj1" fmla="val -58049"/>
              <a:gd name="adj2" fmla="val 91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申請案件</a:t>
            </a: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39750" y="4508500"/>
            <a:ext cx="1511300" cy="433388"/>
          </a:xfrm>
          <a:prstGeom prst="wedgeRectCallout">
            <a:avLst>
              <a:gd name="adj1" fmla="val 79785"/>
              <a:gd name="adj2" fmla="val -2379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假單資訊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79388" y="1989138"/>
            <a:ext cx="1368425" cy="431800"/>
          </a:xfrm>
          <a:prstGeom prst="wedgeRectCallout">
            <a:avLst>
              <a:gd name="adj1" fmla="val 69794"/>
              <a:gd name="adj2" fmla="val 1180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75075"/>
            <a:ext cx="342741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圖說文字 8"/>
          <p:cNvSpPr/>
          <p:nvPr/>
        </p:nvSpPr>
        <p:spPr>
          <a:xfrm>
            <a:off x="6804025" y="3644900"/>
            <a:ext cx="1368425" cy="360363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61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31293E2-011B-4395-ACE6-3901C8679B48}" type="slidenum">
              <a:rPr lang="zh-TW" altLang="en-US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24887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請假人</a:t>
            </a: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查詢假單進度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724525" y="2997200"/>
            <a:ext cx="1368425" cy="360363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0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39320E8-91E5-4C5C-B6D7-DF2AFA71160A}" type="slidenum">
              <a:rPr lang="zh-TW" altLang="en-US"/>
              <a:pPr/>
              <a:t>19</a:t>
            </a:fld>
            <a:endParaRPr lang="zh-TW" altLang="en-US"/>
          </a:p>
        </p:txBody>
      </p:sp>
      <p:sp>
        <p:nvSpPr>
          <p:cNvPr id="24581" name="文字方塊 10"/>
          <p:cNvSpPr txBox="1">
            <a:spLocks noChangeArrowheads="1"/>
          </p:cNvSpPr>
          <p:nvPr/>
        </p:nvSpPr>
        <p:spPr bwMode="auto">
          <a:xfrm>
            <a:off x="611188" y="1268413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請假人若為教師，可查到課務明細，可再次編輯及列印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2581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69151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說明內容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b="1" smtClean="0">
                <a:latin typeface="Comic Sans MS" panose="030F0702030302020204" pitchFamily="66" charset="0"/>
              </a:rPr>
              <a:t>如何進入</a:t>
            </a:r>
            <a:r>
              <a:rPr lang="en-US" altLang="zh-TW" b="1" smtClean="0">
                <a:latin typeface="Comic Sans MS" panose="030F0702030302020204" pitchFamily="66" charset="0"/>
              </a:rPr>
              <a:t>WebITR</a:t>
            </a:r>
            <a:r>
              <a:rPr lang="zh-TW" altLang="en-US" b="1" smtClean="0">
                <a:latin typeface="Comic Sans MS" panose="030F0702030302020204" pitchFamily="66" charset="0"/>
              </a:rPr>
              <a:t>系統？</a:t>
            </a:r>
            <a:endParaRPr lang="en-US" altLang="zh-TW" b="1" smtClean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b="1" smtClean="0">
                <a:latin typeface="Comic Sans MS" panose="030F0702030302020204" pitchFamily="66" charset="0"/>
              </a:rPr>
              <a:t>初次使用系統的設定</a:t>
            </a:r>
            <a:endParaRPr lang="en-US" altLang="zh-TW" b="1" smtClean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b="1" smtClean="0">
                <a:latin typeface="Comic Sans MS" panose="030F0702030302020204" pitchFamily="66" charset="0"/>
              </a:rPr>
              <a:t>差假申請</a:t>
            </a:r>
            <a:endParaRPr lang="en-US" altLang="zh-TW" b="1" smtClean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b="1" smtClean="0">
                <a:latin typeface="Comic Sans MS" panose="030F0702030302020204" pitchFamily="66" charset="0"/>
              </a:rPr>
              <a:t>差假查詢</a:t>
            </a:r>
            <a:endParaRPr lang="en-US" altLang="zh-TW" b="1" smtClean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b="1" smtClean="0">
                <a:latin typeface="Comic Sans MS" panose="030F0702030302020204" pitchFamily="66" charset="0"/>
              </a:rPr>
              <a:t>加班申請</a:t>
            </a:r>
            <a:endParaRPr lang="en-US" altLang="zh-TW" b="1" smtClean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b="1" smtClean="0">
                <a:latin typeface="Comic Sans MS" panose="030F0702030302020204" pitchFamily="66" charset="0"/>
              </a:rPr>
              <a:t>上線時程</a:t>
            </a:r>
            <a:r>
              <a:rPr lang="en-US" altLang="zh-TW" b="1" smtClean="0">
                <a:latin typeface="Comic Sans MS" panose="030F0702030302020204" pitchFamily="66" charset="0"/>
              </a:rPr>
              <a:t>&amp;</a:t>
            </a:r>
            <a:r>
              <a:rPr lang="zh-TW" altLang="en-US" b="1" smtClean="0">
                <a:latin typeface="Comic Sans MS" panose="030F0702030302020204" pitchFamily="66" charset="0"/>
              </a:rPr>
              <a:t>重要提醒</a:t>
            </a:r>
            <a:endParaRPr lang="en-US" altLang="zh-TW" b="1" smtClean="0">
              <a:latin typeface="Comic Sans MS" panose="030F0702030302020204" pitchFamily="66" charset="0"/>
            </a:endParaRP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AutoNum type="circleNumWdWhitePlain"/>
            </a:pPr>
            <a:r>
              <a:rPr lang="en-US" altLang="zh-TW" b="1" smtClean="0">
                <a:latin typeface="Comic Sans MS" panose="030F0702030302020204" pitchFamily="66" charset="0"/>
              </a:rPr>
              <a:t>Q&amp;A</a:t>
            </a:r>
            <a:endParaRPr lang="zh-TW" altLang="en-US" b="1" smtClean="0">
              <a:latin typeface="Comic Sans MS" panose="030F0702030302020204" pitchFamily="66" charset="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B77B8D5-6375-4343-90CC-DAF9559A1F4B}" type="slidenum">
              <a:rPr lang="zh-TW" altLang="en-US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24887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請假人</a:t>
            </a: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查詢假單進度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25603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9A526A7-8983-4954-A5E0-BD10AB1A282C}" type="slidenum">
              <a:rPr lang="zh-TW" altLang="en-US"/>
              <a:pPr/>
              <a:t>20</a:t>
            </a:fld>
            <a:endParaRPr lang="zh-TW" alt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7951787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圖說文字 11"/>
          <p:cNvSpPr/>
          <p:nvPr/>
        </p:nvSpPr>
        <p:spPr>
          <a:xfrm>
            <a:off x="6372225" y="1844675"/>
            <a:ext cx="2413000" cy="504825"/>
          </a:xfrm>
          <a:prstGeom prst="wedgeRectCallout">
            <a:avLst>
              <a:gd name="adj1" fmla="val -2123"/>
              <a:gd name="adj2" fmla="val 1585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課務明細填寫完整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4211638" y="4005263"/>
            <a:ext cx="2989262" cy="503237"/>
          </a:xfrm>
          <a:prstGeom prst="wedgeRectCallout">
            <a:avLst>
              <a:gd name="adj1" fmla="val 57835"/>
              <a:gd name="adj2" fmla="val 177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課務明細未填寫課務處理</a:t>
            </a:r>
          </a:p>
        </p:txBody>
      </p:sp>
      <p:sp>
        <p:nvSpPr>
          <p:cNvPr id="14" name="矩形圖說文字 13"/>
          <p:cNvSpPr/>
          <p:nvPr/>
        </p:nvSpPr>
        <p:spPr>
          <a:xfrm>
            <a:off x="4284663" y="5805488"/>
            <a:ext cx="2987675" cy="503237"/>
          </a:xfrm>
          <a:prstGeom prst="wedgeRectCallout">
            <a:avLst>
              <a:gd name="adj1" fmla="val 55552"/>
              <a:gd name="adj2" fmla="val -1230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課務明細未填寫完整</a:t>
            </a:r>
          </a:p>
        </p:txBody>
      </p:sp>
      <p:sp>
        <p:nvSpPr>
          <p:cNvPr id="25608" name="文字方塊 14"/>
          <p:cNvSpPr txBox="1">
            <a:spLocks noChangeArrowheads="1"/>
          </p:cNvSpPr>
          <p:nvPr/>
        </p:nvSpPr>
        <p:spPr bwMode="auto">
          <a:xfrm>
            <a:off x="539750" y="1341438"/>
            <a:ext cx="3262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課務明細圖案顯示區分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6485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366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-6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kumimoji="1" lang="zh-TW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職務代理人同意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zh-TW" altLang="zh-TW" sz="2700" dirty="0" smtClean="0">
                <a:solidFill>
                  <a:srgbClr val="FF0000"/>
                </a:solidFill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1979613" y="1773238"/>
            <a:ext cx="2736850" cy="431800"/>
          </a:xfrm>
          <a:prstGeom prst="wedgeRectCallout">
            <a:avLst>
              <a:gd name="adj1" fmla="val -36880"/>
              <a:gd name="adj2" fmla="val 101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2484438" y="4581525"/>
            <a:ext cx="1366837" cy="360363"/>
          </a:xfrm>
          <a:prstGeom prst="wedgeRectCallout">
            <a:avLst>
              <a:gd name="adj1" fmla="val -81627"/>
              <a:gd name="adj2" fmla="val 499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同意代理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227763" y="1484313"/>
            <a:ext cx="2016125" cy="360362"/>
          </a:xfrm>
          <a:prstGeom prst="wedgeRectCallout">
            <a:avLst>
              <a:gd name="adj1" fmla="val 23126"/>
              <a:gd name="adj2" fmla="val -5045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職務代理人畫面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3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281540B-18D3-4CF5-9273-05E4E97C723C}" type="slidenum">
              <a:rPr lang="zh-TW" altLang="en-US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814513"/>
            <a:ext cx="81724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157788"/>
            <a:ext cx="3743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47088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-7</a:t>
            </a:r>
            <a:r>
              <a:rPr kumimoji="1" lang="zh-TW" altLang="en-US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請假人查詢進度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675" y="5373688"/>
            <a:ext cx="3097213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95288" y="5229225"/>
            <a:ext cx="1763712" cy="576263"/>
          </a:xfrm>
          <a:prstGeom prst="wedgeRectCallout">
            <a:avLst>
              <a:gd name="adj1" fmla="val 94232"/>
              <a:gd name="adj2" fmla="val -47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代理同意資訊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804025" y="1268413"/>
            <a:ext cx="1512888" cy="431800"/>
          </a:xfrm>
          <a:prstGeom prst="wedgeRectCallout">
            <a:avLst>
              <a:gd name="adj1" fmla="val 19655"/>
              <a:gd name="adj2" fmla="val 3664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68313" y="2060575"/>
            <a:ext cx="1223962" cy="504825"/>
          </a:xfrm>
          <a:prstGeom prst="wedgeRectCallout">
            <a:avLst>
              <a:gd name="adj1" fmla="val 61489"/>
              <a:gd name="adj2" fmla="val 1766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657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B27045-4374-428B-932E-B56BEB1CBBAD}" type="slidenum">
              <a:rPr lang="zh-TW" altLang="en-US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629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-8  </a:t>
            </a: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主管</a:t>
            </a:r>
            <a:r>
              <a:rPr kumimoji="1" lang="zh-TW" altLang="en-US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批核</a:t>
            </a: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決行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7092950" y="1125538"/>
            <a:ext cx="1582738" cy="431800"/>
          </a:xfrm>
          <a:prstGeom prst="wedgeRectCallout">
            <a:avLst>
              <a:gd name="adj1" fmla="val 14450"/>
              <a:gd name="adj2" fmla="val 539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主管畫面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3850" y="1484313"/>
            <a:ext cx="2519363" cy="431800"/>
          </a:xfrm>
          <a:prstGeom prst="wedgeRectCallout">
            <a:avLst>
              <a:gd name="adj1" fmla="val 41904"/>
              <a:gd name="adj2" fmla="val 1089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979613" y="4868863"/>
            <a:ext cx="1368425" cy="360362"/>
          </a:xfrm>
          <a:prstGeom prst="wedgeRectCallout">
            <a:avLst>
              <a:gd name="adj1" fmla="val -59017"/>
              <a:gd name="adj2" fmla="val 182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主管同意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77C0480-81D3-4EBF-AFFE-36FED785BFD8}" type="slidenum">
              <a:rPr lang="zh-TW" altLang="en-US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362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-9  </a:t>
            </a:r>
            <a:r>
              <a:rPr kumimoji="1" lang="zh-TW" altLang="zh-TW" sz="44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請假人查詢進度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已完成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263" y="1557338"/>
            <a:ext cx="2376487" cy="503237"/>
          </a:xfrm>
          <a:prstGeom prst="wedgeRectCallout">
            <a:avLst>
              <a:gd name="adj1" fmla="val -79535"/>
              <a:gd name="adj2" fmla="val 19444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已完成</a:t>
            </a: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940425" y="5229225"/>
            <a:ext cx="1584325" cy="431800"/>
          </a:xfrm>
          <a:prstGeom prst="wedgeRectCallout">
            <a:avLst>
              <a:gd name="adj1" fmla="val 83715"/>
              <a:gd name="adj2" fmla="val -2046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假單已同意</a:t>
            </a:r>
            <a:endParaRPr kumimoji="0"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2500" y="2565400"/>
            <a:ext cx="1366838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703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FCB5A33-AB8A-40B7-AB4C-873BA50E04BA}" type="slidenum">
              <a:rPr lang="zh-TW" altLang="en-US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543800" cy="72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差假的基本檢核功能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b="1" smtClean="0"/>
              <a:t>差假天數是否超過年度上限</a:t>
            </a:r>
            <a:r>
              <a:rPr lang="en-US" altLang="zh-TW" sz="2800" b="1" smtClean="0"/>
              <a:t>?!</a:t>
            </a:r>
          </a:p>
          <a:p>
            <a:r>
              <a:rPr lang="zh-TW" altLang="en-US" sz="2800" b="1" smtClean="0"/>
              <a:t>同一時段是否已重覆申請差假？</a:t>
            </a:r>
            <a:endParaRPr lang="en-US" altLang="zh-TW" sz="2800" b="1" smtClean="0"/>
          </a:p>
          <a:p>
            <a:r>
              <a:rPr lang="zh-TW" altLang="en-US" sz="2800" b="1" smtClean="0"/>
              <a:t>差假的代理人是否已請差假？</a:t>
            </a:r>
            <a:endParaRPr lang="en-US" altLang="zh-TW" sz="2800" b="1" smtClean="0"/>
          </a:p>
          <a:p>
            <a:pPr lvl="1"/>
            <a:r>
              <a:rPr lang="zh-TW" altLang="en-US" b="1" smtClean="0"/>
              <a:t>甲已送出</a:t>
            </a:r>
            <a:r>
              <a:rPr lang="en-US" altLang="zh-TW" b="1" smtClean="0"/>
              <a:t>6/30</a:t>
            </a:r>
            <a:r>
              <a:rPr lang="zh-TW" altLang="en-US" b="1" smtClean="0"/>
              <a:t>假單，乙的</a:t>
            </a:r>
            <a:r>
              <a:rPr lang="en-US" altLang="zh-TW" b="1" smtClean="0"/>
              <a:t>6/30</a:t>
            </a:r>
            <a:r>
              <a:rPr lang="zh-TW" altLang="en-US" b="1" smtClean="0"/>
              <a:t>假單不可以找甲當代理人。</a:t>
            </a:r>
            <a:endParaRPr lang="en-US" altLang="zh-TW" b="1" smtClean="0"/>
          </a:p>
          <a:p>
            <a:r>
              <a:rPr lang="zh-TW" altLang="en-US" sz="2800" b="1" smtClean="0"/>
              <a:t>系統上同一時段最多可當幾位請假人的代理人？</a:t>
            </a:r>
            <a:endParaRPr lang="en-US" altLang="zh-TW" sz="2800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b="1" smtClean="0"/>
              <a:t>    </a:t>
            </a:r>
            <a:r>
              <a:rPr lang="zh-TW" altLang="en-US" sz="2400" b="1" smtClean="0"/>
              <a:t>系統預設值為</a:t>
            </a:r>
            <a:r>
              <a:rPr lang="en-US" altLang="zh-TW" sz="2400" b="1" smtClean="0"/>
              <a:t>3</a:t>
            </a:r>
            <a:r>
              <a:rPr lang="zh-TW" altLang="en-US" sz="2400" b="1" smtClean="0"/>
              <a:t>人</a:t>
            </a:r>
            <a:r>
              <a:rPr lang="en-US" altLang="zh-TW" sz="2400" b="1" smtClean="0"/>
              <a:t>(</a:t>
            </a:r>
            <a:r>
              <a:rPr lang="zh-TW" altLang="en-US" sz="2400" b="1" smtClean="0">
                <a:solidFill>
                  <a:srgbClr val="FF0000"/>
                </a:solidFill>
              </a:rPr>
              <a:t>依各機關機關差勤規定設定</a:t>
            </a:r>
            <a:r>
              <a:rPr lang="en-US" altLang="zh-TW" sz="2400" b="1" smtClean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b="1" smtClean="0"/>
              <a:t>	 </a:t>
            </a:r>
            <a:r>
              <a:rPr lang="zh-TW" altLang="en-US" sz="2400" b="1" smtClean="0"/>
              <a:t>同仁可至</a:t>
            </a:r>
            <a:r>
              <a:rPr lang="en-US" altLang="zh-TW" sz="2400" b="1" smtClean="0"/>
              <a:t>【</a:t>
            </a:r>
            <a:r>
              <a:rPr lang="zh-TW" altLang="en-US" sz="2400" smtClean="0"/>
              <a:t>個人資料</a:t>
            </a:r>
            <a:r>
              <a:rPr lang="en-US" altLang="zh-TW" sz="2400" smtClean="0"/>
              <a:t>-&gt;</a:t>
            </a:r>
            <a:r>
              <a:rPr lang="zh-TW" altLang="en-US" sz="2400" smtClean="0"/>
              <a:t>基本資料 </a:t>
            </a:r>
            <a:r>
              <a:rPr lang="en-US" altLang="zh-TW" sz="2400" b="1" smtClean="0"/>
              <a:t>】</a:t>
            </a:r>
            <a:r>
              <a:rPr lang="zh-TW" altLang="en-US" sz="2400" smtClean="0"/>
              <a:t>中的</a:t>
            </a:r>
            <a:r>
              <a:rPr lang="en-US" altLang="zh-TW" sz="2400" smtClean="0"/>
              <a:t>”</a:t>
            </a:r>
            <a:r>
              <a:rPr lang="zh-TW" altLang="en-US" sz="2400" smtClean="0">
                <a:solidFill>
                  <a:srgbClr val="FF0000"/>
                </a:solidFill>
              </a:rPr>
              <a:t>個人差勤組別</a:t>
            </a:r>
            <a:r>
              <a:rPr lang="en-US" altLang="zh-TW" sz="2400" smtClean="0"/>
              <a:t>”</a:t>
            </a:r>
            <a:r>
              <a:rPr lang="en-US" altLang="zh-TW" sz="2400" b="1" smtClean="0"/>
              <a:t> </a:t>
            </a:r>
            <a:r>
              <a:rPr lang="zh-TW" altLang="en-US" sz="2400" b="1" smtClean="0"/>
              <a:t>中查詢</a:t>
            </a:r>
            <a:endParaRPr lang="en-US" altLang="zh-TW" b="1" smtClean="0"/>
          </a:p>
          <a:p>
            <a:r>
              <a:rPr lang="zh-TW" altLang="en-US" sz="2800" b="1" smtClean="0"/>
              <a:t>您要請假的日期當日，是否有代理他人？</a:t>
            </a:r>
            <a:endParaRPr lang="en-US" altLang="zh-TW" sz="2800" b="1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A741031-94CB-4846-B140-48D906063771}" type="slidenum">
              <a:rPr lang="zh-TW" altLang="en-US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321786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597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職務代理轉移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代理案件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4319588" cy="475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zh-TW" altLang="en-US" b="1" smtClean="0"/>
              <a:t>已為代理但臨時要請假→</a:t>
            </a:r>
            <a:r>
              <a:rPr lang="zh-TW" altLang="en-US" b="1" smtClean="0">
                <a:solidFill>
                  <a:srgbClr val="C00000"/>
                </a:solidFill>
              </a:rPr>
              <a:t>代理轉移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微軟正黑體" panose="020B0604030504040204" pitchFamily="34" charset="-120"/>
              <a:buChar char="─"/>
            </a:pPr>
            <a:r>
              <a:rPr lang="zh-TW" altLang="en-US" sz="3200" b="1" smtClean="0"/>
              <a:t>可做部份轉移</a:t>
            </a:r>
            <a:endParaRPr lang="en-US" altLang="zh-TW" sz="3200" b="1" smtClean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微軟正黑體" panose="020B0604030504040204" pitchFamily="34" charset="-120"/>
              <a:buChar char="─"/>
            </a:pPr>
            <a:r>
              <a:rPr lang="zh-TW" altLang="en-US" sz="3200" b="1" smtClean="0"/>
              <a:t>需同意轉移後才可送假單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6084888" y="1412875"/>
            <a:ext cx="1439862" cy="431800"/>
          </a:xfrm>
          <a:prstGeom prst="wedgeRectCallout">
            <a:avLst>
              <a:gd name="adj1" fmla="val 19775"/>
              <a:gd name="adj2" fmla="val 2073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5219700" y="4941888"/>
            <a:ext cx="1655763" cy="431800"/>
          </a:xfrm>
          <a:prstGeom prst="wedgeRectCallout">
            <a:avLst>
              <a:gd name="adj1" fmla="val -117644"/>
              <a:gd name="adj2" fmla="val 806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代理移轉單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44592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325C956-E051-444F-9803-807FBB1C3900}" type="slidenum">
              <a:rPr lang="zh-TW" altLang="en-US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803775"/>
            <a:ext cx="4981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05038"/>
            <a:ext cx="48260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43800" cy="8636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取消假單 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撤銷假單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3816350" cy="4699000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 smtClean="0"/>
              <a:t>取消</a:t>
            </a:r>
            <a:r>
              <a:rPr lang="zh-TW" altLang="en-US" b="1" u="sng" dirty="0" smtClean="0"/>
              <a:t>未決行</a:t>
            </a:r>
            <a:r>
              <a:rPr lang="zh-TW" altLang="en-US" b="1" dirty="0" smtClean="0"/>
              <a:t>的假單</a:t>
            </a:r>
            <a:endParaRPr lang="en-US" altLang="zh-TW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首頁</a:t>
            </a:r>
            <a:r>
              <a:rPr lang="en-US" altLang="zh-TW" sz="2400" b="1" dirty="0">
                <a:solidFill>
                  <a:srgbClr val="FF0000"/>
                </a:solidFill>
              </a:rPr>
              <a:t>-&gt;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</a:t>
            </a:r>
            <a:r>
              <a:rPr lang="zh-TW" altLang="en-US" sz="2400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案件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申請中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 smtClean="0"/>
              <a:t>撤銷</a:t>
            </a:r>
            <a:r>
              <a:rPr lang="zh-TW" altLang="en-US" b="1" u="sng" dirty="0" smtClean="0"/>
              <a:t>已決行</a:t>
            </a:r>
            <a:r>
              <a:rPr lang="zh-TW" altLang="en-US" b="1" dirty="0" smtClean="0"/>
              <a:t>的假單</a:t>
            </a:r>
            <a:endParaRPr lang="en-US" altLang="zh-TW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>
                <a:solidFill>
                  <a:srgbClr val="FF0000"/>
                </a:solidFill>
              </a:rPr>
              <a:t>-&gt;</a:t>
            </a:r>
            <a:r>
              <a:rPr lang="zh-TW" altLang="en-US" sz="2400" b="1" dirty="0">
                <a:solidFill>
                  <a:srgbClr val="FF0000"/>
                </a:solidFill>
              </a:rPr>
              <a:t>差假加班撤銷修改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微軟正黑體" pitchFamily="34" charset="-120"/>
              <a:buChar char="─"/>
              <a:defRPr/>
            </a:pPr>
            <a:r>
              <a:rPr lang="zh-TW" altLang="en-US" b="1" dirty="0" smtClean="0"/>
              <a:t>找到該筆記錄</a:t>
            </a:r>
            <a:endParaRPr lang="en-US" altLang="zh-TW" b="1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微軟正黑體" pitchFamily="34" charset="-120"/>
              <a:buChar char="─"/>
              <a:defRPr/>
            </a:pPr>
            <a:r>
              <a:rPr lang="zh-TW" altLang="en-US" b="1" dirty="0" smtClean="0"/>
              <a:t>須經過批准才算完成撤銷</a:t>
            </a:r>
            <a:endParaRPr lang="en-US" altLang="zh-TW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 smtClean="0"/>
              <a:t>過期不可撤銷</a:t>
            </a:r>
            <a:endParaRPr lang="en-US" altLang="zh-TW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zh-TW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6948488" y="1700213"/>
            <a:ext cx="1439862" cy="433387"/>
          </a:xfrm>
          <a:prstGeom prst="wedgeRectCallout">
            <a:avLst>
              <a:gd name="adj1" fmla="val 57054"/>
              <a:gd name="adj2" fmla="val 3422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取消假單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875463" y="4149725"/>
            <a:ext cx="1296987" cy="358775"/>
          </a:xfrm>
          <a:prstGeom prst="wedgeRectCallout">
            <a:avLst>
              <a:gd name="adj1" fmla="val 78467"/>
              <a:gd name="adj2" fmla="val 368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撤銷假單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6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128A27B-4547-4D8D-A98E-C512CCC7A3A5}" type="slidenum">
              <a:rPr lang="zh-TW" altLang="en-US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719138"/>
          </a:xfrm>
        </p:spPr>
        <p:txBody>
          <a:bodyPr/>
          <a:lstStyle/>
          <a:p>
            <a:pPr algn="ctr"/>
            <a:r>
              <a:rPr lang="zh-TW" altLang="en-US" sz="4400" smtClean="0"/>
              <a:t>其他差假怎麼申請</a:t>
            </a:r>
            <a:r>
              <a:rPr lang="en-US" altLang="zh-TW" sz="4400" smtClean="0"/>
              <a:t>?</a:t>
            </a:r>
            <a:endParaRPr lang="zh-TW" altLang="en-US" sz="4400" smtClean="0"/>
          </a:p>
        </p:txBody>
      </p:sp>
      <p:sp>
        <p:nvSpPr>
          <p:cNvPr id="3379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34D46D0-768E-4090-AADC-00B443ACB6F1}" type="slidenum">
              <a:rPr lang="zh-TW" altLang="en-US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喪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6324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4572000" y="1700213"/>
            <a:ext cx="1295400" cy="504825"/>
          </a:xfrm>
          <a:prstGeom prst="wedgeRectCallout">
            <a:avLst>
              <a:gd name="adj1" fmla="val -80252"/>
              <a:gd name="adj2" fmla="val 134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喪假單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4075" y="3933825"/>
            <a:ext cx="2447925" cy="1223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851275" y="3357563"/>
            <a:ext cx="3529013" cy="5032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記得點選計算和顯示</a:t>
            </a:r>
            <a:endParaRPr kumimoji="0"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2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E50267A-1929-4BEB-AADE-0623F72714C0}" type="slidenum">
              <a:rPr lang="zh-TW" altLang="en-US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3088"/>
            <a:ext cx="648176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學校從員工愛上網登入</a:t>
            </a:r>
            <a:r>
              <a:rPr lang="en-US" altLang="zh-TW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</a:t>
            </a:r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3276600" y="1268413"/>
            <a:ext cx="2808288" cy="1081087"/>
          </a:xfrm>
          <a:prstGeom prst="wedgeRectCallout">
            <a:avLst>
              <a:gd name="adj1" fmla="val -60975"/>
              <a:gd name="adj2" fmla="val 1450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點選此「</a:t>
            </a:r>
            <a:r>
              <a:rPr kumimoji="0" lang="en-US" altLang="zh-TW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差勤系統」即可超連結進入</a:t>
            </a:r>
            <a:r>
              <a:rPr kumimoji="0" lang="en-US" altLang="zh-TW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kumimoji="0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系統</a:t>
            </a:r>
            <a:endParaRPr kumimoji="0"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D260965-1B3B-486D-A069-90BCBD11810B}" type="slidenum">
              <a:rPr lang="zh-TW" altLang="en-US"/>
              <a:pPr/>
              <a:t>3</a:t>
            </a:fld>
            <a:endParaRPr lang="zh-TW" altLang="en-US"/>
          </a:p>
        </p:txBody>
      </p:sp>
      <p:sp>
        <p:nvSpPr>
          <p:cNvPr id="8198" name="文字方塊 6"/>
          <p:cNvSpPr txBox="1">
            <a:spLocks noChangeArrowheads="1"/>
          </p:cNvSpPr>
          <p:nvPr/>
        </p:nvSpPr>
        <p:spPr bwMode="auto">
          <a:xfrm>
            <a:off x="971550" y="5373688"/>
            <a:ext cx="7145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kumimoji="0" lang="zh-TW" altLang="en-US" b="1">
                <a:solidFill>
                  <a:srgbClr val="FF0000"/>
                </a:solidFill>
              </a:rPr>
              <a:t>若登入失敗，請檢查員工愛上網及</a:t>
            </a:r>
            <a:r>
              <a:rPr kumimoji="0" lang="en-US" altLang="zh-TW" b="1">
                <a:solidFill>
                  <a:srgbClr val="FF0000"/>
                </a:solidFill>
              </a:rPr>
              <a:t>WebITR</a:t>
            </a:r>
            <a:r>
              <a:rPr kumimoji="0" lang="zh-TW" altLang="en-US" b="1">
                <a:solidFill>
                  <a:srgbClr val="FF0000"/>
                </a:solidFill>
              </a:rPr>
              <a:t>的身分證字號是否有誤。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632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081088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611188" y="1412875"/>
            <a:ext cx="1152525" cy="431800"/>
          </a:xfrm>
          <a:prstGeom prst="wedgeRectCallout">
            <a:avLst>
              <a:gd name="adj1" fmla="val 112087"/>
              <a:gd name="adj2" fmla="val 949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婚假單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3779838" y="3284538"/>
            <a:ext cx="3529012" cy="504825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記得點選計算和顯示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813" y="4005263"/>
            <a:ext cx="2303462" cy="936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584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38DFEB6-AC2C-4EDC-B799-D4AF55954EC2}" type="slidenum">
              <a:rPr lang="zh-TW" altLang="en-US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差勤作業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請假作業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一般請假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022AF7D-00C3-4A12-A93C-87DAA8532DE3}" type="slidenum">
              <a:rPr lang="zh-TW" altLang="en-US"/>
              <a:pPr/>
              <a:t>31</a:t>
            </a:fld>
            <a:endParaRPr lang="zh-TW" altLang="en-US"/>
          </a:p>
        </p:txBody>
      </p:sp>
      <p:pic>
        <p:nvPicPr>
          <p:cNvPr id="36868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77963"/>
            <a:ext cx="4802187" cy="451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3995738" y="5157788"/>
            <a:ext cx="1941512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106363" y="4759325"/>
            <a:ext cx="2101850" cy="431800"/>
          </a:xfrm>
          <a:prstGeom prst="wedgeRectCallout">
            <a:avLst>
              <a:gd name="adj1" fmla="val 141081"/>
              <a:gd name="adj2" fmla="val 917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申請生活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津貼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>生活津貼申請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</a:t>
            </a:r>
            <a:r>
              <a:rPr lang="zh-TW" altLang="en-US" sz="2700" dirty="0" smtClean="0">
                <a:solidFill>
                  <a:srgbClr val="FF0000"/>
                </a:solidFill>
              </a:rPr>
              <a:t>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89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82F2FFB-122E-49C7-A8E3-E958ED0C052B}" type="slidenum">
              <a:rPr lang="zh-TW" altLang="en-US"/>
              <a:pPr/>
              <a:t>32</a:t>
            </a:fld>
            <a:endParaRPr lang="zh-TW" altLang="en-US"/>
          </a:p>
        </p:txBody>
      </p:sp>
      <p:pic>
        <p:nvPicPr>
          <p:cNvPr id="37892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19200"/>
            <a:ext cx="7561262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圖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32063"/>
            <a:ext cx="6335712" cy="334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7416800" y="1966913"/>
            <a:ext cx="827088" cy="3825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3895725" y="5584825"/>
            <a:ext cx="82867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CE5BF90-3B34-4537-9395-BB2797BA627A}" type="slidenum">
              <a:rPr lang="zh-TW" altLang="en-US"/>
              <a:pPr/>
              <a:t>33</a:t>
            </a:fld>
            <a:endParaRPr lang="zh-TW" altLang="en-US"/>
          </a:p>
        </p:txBody>
      </p:sp>
      <p:pic>
        <p:nvPicPr>
          <p:cNvPr id="38915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5532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6183313" y="2276475"/>
            <a:ext cx="1436687" cy="871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6359525" y="560388"/>
            <a:ext cx="2520950" cy="504825"/>
          </a:xfrm>
          <a:prstGeom prst="wedgeRectCallout">
            <a:avLst>
              <a:gd name="adj1" fmla="val 3683"/>
              <a:gd name="adj2" fmla="val 28593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自動帶出申請項目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>生活津貼申請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ECE0DD6-6500-435A-843D-7D1FAF090063}" type="slidenum">
              <a:rPr lang="zh-TW" altLang="en-US"/>
              <a:pPr/>
              <a:t>34</a:t>
            </a:fld>
            <a:endParaRPr lang="zh-TW" altLang="en-US"/>
          </a:p>
        </p:txBody>
      </p:sp>
      <p:pic>
        <p:nvPicPr>
          <p:cNvPr id="39939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068638"/>
            <a:ext cx="8497887" cy="247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827088" y="1484313"/>
            <a:ext cx="76549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ea typeface="微軟正黑體" panose="020B0604030504040204" pitchFamily="34" charset="-120"/>
                <a:cs typeface="Times New Roman" panose="02020603050405020304" pitchFamily="18" charset="0"/>
              </a:rPr>
              <a:t>若已下載過</a:t>
            </a:r>
            <a:r>
              <a:rPr kumimoji="0" lang="zh-TW" altLang="zh-TW" sz="2800">
                <a:ea typeface="微軟正黑體" panose="020B0604030504040204" pitchFamily="34" charset="-120"/>
                <a:cs typeface="Times New Roman" panose="02020603050405020304" pitchFamily="18" charset="0"/>
              </a:rPr>
              <a:t>申請表</a:t>
            </a:r>
            <a:r>
              <a:rPr kumimoji="0" lang="zh-TW" altLang="en-US" sz="2800">
                <a:ea typeface="微軟正黑體" panose="020B0604030504040204" pitchFamily="34" charset="-120"/>
                <a:cs typeface="Times New Roman" panose="02020603050405020304" pitchFamily="18" charset="0"/>
              </a:rPr>
              <a:t>，申請表下載狀態會顯示</a:t>
            </a:r>
            <a:r>
              <a:rPr kumimoji="0" lang="zh-TW" altLang="en-US" sz="2800" u="sng">
                <a:ea typeface="微軟正黑體" panose="020B0604030504040204" pitchFamily="34" charset="-120"/>
                <a:cs typeface="Times New Roman" panose="02020603050405020304" pitchFamily="18" charset="0"/>
              </a:rPr>
              <a:t>下載時間</a:t>
            </a:r>
            <a:r>
              <a:rPr kumimoji="0" lang="zh-TW" altLang="en-US" sz="2800"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kumimoji="0" lang="zh-TW" altLang="en-US" sz="2800" u="sng">
                <a:ea typeface="微軟正黑體" panose="020B0604030504040204" pitchFamily="34" charset="-120"/>
                <a:cs typeface="Times New Roman" panose="02020603050405020304" pitchFamily="18" charset="0"/>
              </a:rPr>
              <a:t>已下載</a:t>
            </a:r>
            <a:r>
              <a:rPr kumimoji="0" lang="zh-TW" altLang="zh-TW" sz="280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80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kumimoji="0" lang="zh-TW" altLang="en-US" sz="2800"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kumimoji="0" lang="zh-TW" altLang="zh-TW" sz="2800">
                <a:ea typeface="微軟正黑體" panose="020B0604030504040204" pitchFamily="34" charset="-120"/>
                <a:cs typeface="Times New Roman" panose="02020603050405020304" pitchFamily="18" charset="0"/>
              </a:rPr>
              <a:t>可依使用者需求，點選</a:t>
            </a:r>
            <a:r>
              <a:rPr kumimoji="0" lang="zh-TW" altLang="zh-TW" sz="2800" u="sng">
                <a:ea typeface="微軟正黑體" panose="020B0604030504040204" pitchFamily="34" charset="-120"/>
                <a:cs typeface="Times New Roman" panose="02020603050405020304" pitchFamily="18" charset="0"/>
              </a:rPr>
              <a:t>重新下載</a:t>
            </a:r>
            <a:r>
              <a:rPr kumimoji="0" lang="zh-TW" altLang="zh-TW" sz="2800">
                <a:ea typeface="微軟正黑體" panose="020B0604030504040204" pitchFamily="34" charset="-120"/>
                <a:cs typeface="Times New Roman" panose="02020603050405020304" pitchFamily="18" charset="0"/>
              </a:rPr>
              <a:t>取得申請表</a:t>
            </a:r>
            <a:r>
              <a:rPr kumimoji="0" lang="zh-TW" altLang="en-US" sz="280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zh-TW" altLang="en-US" sz="280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>生活津貼申請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6054725" y="5186363"/>
            <a:ext cx="1565275" cy="3095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7791450" y="5172075"/>
            <a:ext cx="957263" cy="3444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719138"/>
          </a:xfrm>
        </p:spPr>
        <p:txBody>
          <a:bodyPr/>
          <a:lstStyle/>
          <a:p>
            <a:pPr algn="ctr"/>
            <a:r>
              <a:rPr lang="zh-TW" altLang="en-US" sz="4400" smtClean="0"/>
              <a:t>公假怎麼申請</a:t>
            </a:r>
            <a:r>
              <a:rPr lang="en-US" altLang="zh-TW" sz="4400" smtClean="0"/>
              <a:t>?</a:t>
            </a:r>
            <a:endParaRPr lang="zh-TW" altLang="en-US" sz="4400" smtClean="0"/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577439A-00AE-4485-A7CA-494547958C15}" type="slidenum">
              <a:rPr lang="zh-TW" altLang="en-US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>
          <a:xfrm>
            <a:off x="5219700" y="692150"/>
            <a:ext cx="3313113" cy="12239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61928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47088" cy="8636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41989" name="內容版面配置區 2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3598862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b="1" smtClean="0"/>
              <a:t>公假</a:t>
            </a:r>
            <a:r>
              <a:rPr lang="zh-TW" altLang="en-US" b="1" smtClean="0"/>
              <a:t>申請單</a:t>
            </a:r>
            <a:endParaRPr lang="en-US" altLang="zh-TW" b="1" smtClean="0"/>
          </a:p>
        </p:txBody>
      </p:sp>
      <p:sp>
        <p:nvSpPr>
          <p:cNvPr id="10" name="矩形圖說文字 9"/>
          <p:cNvSpPr/>
          <p:nvPr/>
        </p:nvSpPr>
        <p:spPr>
          <a:xfrm>
            <a:off x="3419475" y="1341438"/>
            <a:ext cx="1584325" cy="358775"/>
          </a:xfrm>
          <a:prstGeom prst="wedgeRectCallout">
            <a:avLst>
              <a:gd name="adj1" fmla="val 2766"/>
              <a:gd name="adj2" fmla="val 3322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公假申請單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572000" y="5589588"/>
            <a:ext cx="2087563" cy="431800"/>
          </a:xfrm>
          <a:prstGeom prst="wedgeRectCallout">
            <a:avLst>
              <a:gd name="adj1" fmla="val -896"/>
              <a:gd name="adj2" fmla="val -1098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假日公假可補休</a:t>
            </a:r>
            <a:endParaRPr kumimoji="0"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6948488" y="4941888"/>
            <a:ext cx="1655762" cy="647700"/>
          </a:xfrm>
          <a:prstGeom prst="wedgeRectCallout">
            <a:avLst>
              <a:gd name="adj1" fmla="val -100738"/>
              <a:gd name="adj2" fmla="val -1029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公差性質可請領旅費</a:t>
            </a:r>
            <a:endParaRPr kumimoji="0"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93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7092306-569F-453D-A4E8-BF9A12BCF0FD}" type="slidenum">
              <a:rPr lang="zh-TW" altLang="en-US"/>
              <a:pPr/>
              <a:t>36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6948488" y="2205038"/>
            <a:ext cx="1727200" cy="1439862"/>
          </a:xfrm>
          <a:prstGeom prst="wedgeRectCallout">
            <a:avLst>
              <a:gd name="adj1" fmla="val -101718"/>
              <a:gd name="adj2" fmla="val 80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若公假已批准</a:t>
            </a:r>
            <a:endParaRPr kumimoji="0"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，請勾選，公假單將由直屬主管決行</a:t>
            </a:r>
            <a:endParaRPr kumimoji="0"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80063" y="879475"/>
            <a:ext cx="27368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申請公假請記得附附件，若無附件，系統會提示三日內可補附件。</a:t>
            </a:r>
            <a:endParaRPr kumimoji="0" lang="zh-TW" altLang="en-US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65214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47088" cy="8636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43012" name="內容版面配置區 2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3598862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假日公假補休</a:t>
            </a:r>
            <a:endParaRPr lang="en-US" altLang="zh-TW" b="1" smtClean="0"/>
          </a:p>
        </p:txBody>
      </p:sp>
      <p:sp>
        <p:nvSpPr>
          <p:cNvPr id="8" name="矩形圖說文字 7"/>
          <p:cNvSpPr/>
          <p:nvPr/>
        </p:nvSpPr>
        <p:spPr>
          <a:xfrm>
            <a:off x="5219700" y="1484313"/>
            <a:ext cx="1800225" cy="431800"/>
          </a:xfrm>
          <a:prstGeom prst="wedgeRectCallout">
            <a:avLst>
              <a:gd name="adj1" fmla="val -37479"/>
              <a:gd name="adj2" fmla="val 163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假日公假補休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01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C0219CF-D66C-4EDC-B654-837CDC0F3318}" type="slidenum">
              <a:rPr lang="zh-TW" altLang="en-US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73326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47088" cy="8636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44036" name="內容版面配置區 2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3598862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公假差旅費請領</a:t>
            </a:r>
          </a:p>
        </p:txBody>
      </p:sp>
      <p:sp>
        <p:nvSpPr>
          <p:cNvPr id="9" name="矩形圖說文字 8"/>
          <p:cNvSpPr/>
          <p:nvPr/>
        </p:nvSpPr>
        <p:spPr>
          <a:xfrm>
            <a:off x="5003800" y="1412875"/>
            <a:ext cx="2160588" cy="431800"/>
          </a:xfrm>
          <a:prstGeom prst="wedgeRectCallout">
            <a:avLst>
              <a:gd name="adj1" fmla="val -33370"/>
              <a:gd name="adj2" fmla="val 1894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公假差旅費請領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03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6B58056-717F-4AE9-AE69-185E5B33A083}" type="slidenum">
              <a:rPr lang="zh-TW" altLang="en-US"/>
              <a:pPr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719138"/>
          </a:xfrm>
        </p:spPr>
        <p:txBody>
          <a:bodyPr/>
          <a:lstStyle/>
          <a:p>
            <a:pPr algn="ctr"/>
            <a:r>
              <a:rPr lang="zh-TW" altLang="en-US" sz="4400" smtClean="0"/>
              <a:t>公差怎麼申請</a:t>
            </a:r>
            <a:r>
              <a:rPr lang="en-US" altLang="zh-TW" sz="4400" smtClean="0"/>
              <a:t>?</a:t>
            </a:r>
            <a:endParaRPr lang="zh-TW" altLang="en-US" sz="4400" smtClean="0"/>
          </a:p>
        </p:txBody>
      </p:sp>
      <p:sp>
        <p:nvSpPr>
          <p:cNvPr id="450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B2AFF16-9BC0-42C0-9E92-CF2FC60A2163}" type="slidenum">
              <a:rPr lang="zh-TW" altLang="en-US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以網址登入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系統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12875"/>
            <a:ext cx="7632700" cy="1008063"/>
          </a:xfrm>
        </p:spPr>
        <p:txBody>
          <a:bodyPr/>
          <a:lstStyle/>
          <a:p>
            <a:pPr marL="571500" indent="-5715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 smtClean="0"/>
              <a:t>學校</a:t>
            </a:r>
            <a:r>
              <a:rPr lang="en-US" altLang="zh-TW" b="1" dirty="0" smtClean="0"/>
              <a:t>: http://webitredu.taipei.gov.tw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2800" b="1" dirty="0" smtClean="0"/>
          </a:p>
          <a:p>
            <a:pPr marL="571500" indent="-571500"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3700" b="1" dirty="0" smtClean="0"/>
          </a:p>
          <a:p>
            <a:pPr marL="571500" indent="-571500"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b="1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08275"/>
            <a:ext cx="6238875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EE8C22D-EE49-499D-ABF7-B1D95F7474D8}" type="slidenum">
              <a:rPr lang="zh-TW" altLang="en-US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71374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74062" cy="936625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46084" name="內容版面配置區 2"/>
          <p:cNvSpPr>
            <a:spLocks noGrp="1"/>
          </p:cNvSpPr>
          <p:nvPr>
            <p:ph idx="1"/>
          </p:nvPr>
        </p:nvSpPr>
        <p:spPr bwMode="auto">
          <a:xfrm>
            <a:off x="395288" y="1557338"/>
            <a:ext cx="3538537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公差申請單</a:t>
            </a:r>
            <a:endParaRPr lang="en-US" altLang="zh-TW" b="1" smtClean="0"/>
          </a:p>
          <a:p>
            <a:endParaRPr lang="en-US" altLang="zh-TW" b="1" smtClean="0"/>
          </a:p>
          <a:p>
            <a:pPr>
              <a:buFont typeface="Arial" panose="020B0604020202020204" pitchFamily="34" charset="0"/>
              <a:buNone/>
            </a:pPr>
            <a:endParaRPr lang="zh-TW" altLang="en-US" b="1" smtClean="0"/>
          </a:p>
        </p:txBody>
      </p:sp>
      <p:sp>
        <p:nvSpPr>
          <p:cNvPr id="9" name="矩形圖說文字 8"/>
          <p:cNvSpPr/>
          <p:nvPr/>
        </p:nvSpPr>
        <p:spPr>
          <a:xfrm>
            <a:off x="4356100" y="1989138"/>
            <a:ext cx="1547813" cy="360362"/>
          </a:xfrm>
          <a:prstGeom prst="wedgeRectCallout">
            <a:avLst>
              <a:gd name="adj1" fmla="val 7615"/>
              <a:gd name="adj2" fmla="val 2848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公差申請單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08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B99E2D-9D96-41D0-A096-E0B81A88711C}" type="slidenum">
              <a:rPr lang="zh-TW" altLang="en-US"/>
              <a:pPr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335712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74062" cy="936625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47108" name="內容版面配置區 2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3538537" cy="441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公差補休</a:t>
            </a:r>
            <a:endParaRPr lang="en-US" altLang="zh-TW" b="1" smtClean="0"/>
          </a:p>
          <a:p>
            <a:pPr>
              <a:buFont typeface="Arial" panose="020B0604020202020204" pitchFamily="34" charset="0"/>
              <a:buNone/>
            </a:pPr>
            <a:endParaRPr lang="zh-TW" altLang="en-US" b="1" smtClean="0"/>
          </a:p>
        </p:txBody>
      </p:sp>
      <p:sp>
        <p:nvSpPr>
          <p:cNvPr id="8" name="矩形圖說文字 7"/>
          <p:cNvSpPr/>
          <p:nvPr/>
        </p:nvSpPr>
        <p:spPr>
          <a:xfrm>
            <a:off x="5508625" y="1268413"/>
            <a:ext cx="1800225" cy="360362"/>
          </a:xfrm>
          <a:prstGeom prst="wedgeRectCallout">
            <a:avLst>
              <a:gd name="adj1" fmla="val -61824"/>
              <a:gd name="adj2" fmla="val 2923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公差補休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11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FC6C606-54C1-49BD-89F1-A905C40F1DA1}" type="slidenum">
              <a:rPr lang="zh-TW" altLang="en-US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57626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74062" cy="936625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公差旅費請領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48132" name="內容版面配置區 2"/>
          <p:cNvSpPr>
            <a:spLocks noGrp="1"/>
          </p:cNvSpPr>
          <p:nvPr>
            <p:ph idx="1"/>
          </p:nvPr>
        </p:nvSpPr>
        <p:spPr bwMode="auto">
          <a:xfrm>
            <a:off x="395288" y="1557338"/>
            <a:ext cx="3538537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公差旅費請領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4787900" y="1557338"/>
            <a:ext cx="1800225" cy="431800"/>
          </a:xfrm>
          <a:prstGeom prst="wedgeRectCallout">
            <a:avLst>
              <a:gd name="adj1" fmla="val 5589"/>
              <a:gd name="adj2" fmla="val 1887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公差旅費請領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13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42F506C-D135-4829-B888-D6FB0F00BB50}" type="slidenum">
              <a:rPr lang="zh-TW" altLang="en-US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6724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156" name="內容版面配置區 2"/>
          <p:cNvSpPr txBox="1">
            <a:spLocks/>
          </p:cNvSpPr>
          <p:nvPr/>
        </p:nvSpPr>
        <p:spPr bwMode="auto">
          <a:xfrm>
            <a:off x="323850" y="2060575"/>
            <a:ext cx="28797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外勤申請單</a:t>
            </a:r>
            <a:endParaRPr kumimoji="0"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3492500" y="1773238"/>
            <a:ext cx="1584325" cy="360362"/>
          </a:xfrm>
          <a:prstGeom prst="wedgeRectCallout">
            <a:avLst>
              <a:gd name="adj1" fmla="val 20468"/>
              <a:gd name="adj2" fmla="val 20891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外勤申請單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EBEF648-D9CF-47C5-9C79-16FBE2C0E778}" type="slidenum">
              <a:rPr lang="zh-TW" altLang="en-US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76700"/>
            <a:ext cx="56562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5400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719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181" name="矩形 2"/>
          <p:cNvSpPr>
            <a:spLocks noChangeArrowheads="1"/>
          </p:cNvSpPr>
          <p:nvPr/>
        </p:nvSpPr>
        <p:spPr bwMode="auto">
          <a:xfrm>
            <a:off x="539750" y="1989138"/>
            <a:ext cx="25828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外勤費請領</a:t>
            </a:r>
            <a:endParaRPr kumimoji="0"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</a:pPr>
            <a:endParaRPr kumimoji="0"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</a:pPr>
            <a:endParaRPr kumimoji="0"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需填寫相關費用及備註欄位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4859338" y="3573463"/>
            <a:ext cx="2160587" cy="431800"/>
          </a:xfrm>
          <a:prstGeom prst="wedgeRectCallout">
            <a:avLst>
              <a:gd name="adj1" fmla="val -58944"/>
              <a:gd name="adj2" fmla="val -1169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外勤費請領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375" y="5805488"/>
            <a:ext cx="3384550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184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36B81E2-95E9-4D8E-929E-FA3ED8334E3E}" type="slidenum">
              <a:rPr lang="zh-TW" altLang="en-US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3"/>
          <p:cNvSpPr>
            <a:spLocks noGrp="1"/>
          </p:cNvSpPr>
          <p:nvPr>
            <p:ph type="title"/>
          </p:nvPr>
        </p:nvSpPr>
        <p:spPr>
          <a:xfrm>
            <a:off x="446088" y="2924175"/>
            <a:ext cx="8229600" cy="720725"/>
          </a:xfrm>
        </p:spPr>
        <p:txBody>
          <a:bodyPr/>
          <a:lstStyle/>
          <a:p>
            <a:pPr algn="ctr"/>
            <a:r>
              <a:rPr lang="zh-TW" altLang="en-US" sz="4400" smtClean="0"/>
              <a:t>差假查詢</a:t>
            </a:r>
          </a:p>
        </p:txBody>
      </p:sp>
      <p:sp>
        <p:nvSpPr>
          <p:cNvPr id="5120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BD39B8C-CA74-4307-B426-E6A61D9D21F8}" type="slidenum">
              <a:rPr lang="zh-TW" altLang="en-US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6851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920038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查詢請假記錄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229600" cy="136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請假、公出差、加班查詢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微軟正黑體" panose="020B0604030504040204" pitchFamily="34" charset="-120"/>
              <a:buChar char="─"/>
            </a:pPr>
            <a:r>
              <a:rPr lang="zh-TW" altLang="en-US" sz="3200" b="1" smtClean="0">
                <a:solidFill>
                  <a:srgbClr val="C00000"/>
                </a:solidFill>
              </a:rPr>
              <a:t>一般同仁</a:t>
            </a:r>
            <a:r>
              <a:rPr lang="zh-TW" altLang="en-US" sz="3200" b="1" smtClean="0"/>
              <a:t>：查個人的請假記錄</a:t>
            </a:r>
            <a:endParaRPr lang="en-US" altLang="zh-TW" sz="3200" b="1" smtClean="0"/>
          </a:p>
        </p:txBody>
      </p:sp>
      <p:sp>
        <p:nvSpPr>
          <p:cNvPr id="7" name="矩形圖說文字 6"/>
          <p:cNvSpPr/>
          <p:nvPr/>
        </p:nvSpPr>
        <p:spPr>
          <a:xfrm>
            <a:off x="6659563" y="1628775"/>
            <a:ext cx="2233612" cy="431800"/>
          </a:xfrm>
          <a:prstGeom prst="wedgeRectCallout">
            <a:avLst>
              <a:gd name="adj1" fmla="val -30399"/>
              <a:gd name="adj2" fmla="val 2249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人事室科員凱大發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2500" y="3068638"/>
            <a:ext cx="1943100" cy="576262"/>
          </a:xfrm>
          <a:prstGeom prst="wedgeRectCallout">
            <a:avLst>
              <a:gd name="adj1" fmla="val -91329"/>
              <a:gd name="adj2" fmla="val 98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凱大發只能查個人記錄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23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C87355B-E8B3-40E4-A3FA-EDB08F6BD5D3}" type="slidenum">
              <a:rPr lang="zh-TW" altLang="en-US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716438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333375"/>
            <a:ext cx="7920038" cy="939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查詢請假記錄</a:t>
            </a:r>
            <a:r>
              <a:rPr kumimoji="0"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2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差勤作業</a:t>
            </a:r>
            <a:r>
              <a:rPr kumimoji="0" lang="en-US" altLang="zh-TW" sz="2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差勤資料查詢</a:t>
            </a:r>
            <a:r>
              <a:rPr kumimoji="0" lang="en-US" altLang="zh-TW" sz="2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請假資料</a:t>
            </a:r>
            <a:r>
              <a:rPr kumimoji="0" lang="en-US" altLang="zh-TW" sz="2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27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3252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請假、公出差、加班查詢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微軟正黑體" panose="020B0604030504040204" pitchFamily="34" charset="-120"/>
              <a:buChar char="─"/>
            </a:pPr>
            <a:r>
              <a:rPr kumimoji="0"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kumimoji="0"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：可查詢所屬同仁的請假記錄</a:t>
            </a:r>
            <a:endParaRPr kumimoji="0"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263" y="2636838"/>
            <a:ext cx="2052637" cy="360362"/>
          </a:xfrm>
          <a:prstGeom prst="wedgeRectCallout">
            <a:avLst>
              <a:gd name="adj1" fmla="val 51857"/>
              <a:gd name="adj2" fmla="val 1433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人事室李科長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3132138" y="2997200"/>
            <a:ext cx="1727200" cy="719138"/>
          </a:xfrm>
          <a:prstGeom prst="wedgeRectCallout">
            <a:avLst>
              <a:gd name="adj1" fmla="val -84614"/>
              <a:gd name="adj2" fmla="val 903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主管可查所屬同仁的記錄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255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86D8ACF-99D9-41CC-AC1D-551E992C9DA4}" type="slidenum">
              <a:rPr lang="zh-TW" altLang="en-US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218362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公差、公出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827088" y="5661025"/>
            <a:ext cx="1512887" cy="360363"/>
          </a:xfrm>
          <a:prstGeom prst="wedgeRectCallout">
            <a:avLst>
              <a:gd name="adj1" fmla="val -5027"/>
              <a:gd name="adj2" fmla="val -1388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公出記錄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651500" y="2565400"/>
            <a:ext cx="1512888" cy="358775"/>
          </a:xfrm>
          <a:prstGeom prst="wedgeRectCallout">
            <a:avLst>
              <a:gd name="adj1" fmla="val -127957"/>
              <a:gd name="adj2" fmla="val 3781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8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74991E8-214E-473A-8C48-852170A5646C}" type="slidenum">
              <a:rPr lang="zh-TW" altLang="en-US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47529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48244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16938" cy="935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刷卡、出勤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刷卡資料、差假出勤資料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5301" name="內容版面配置區 2"/>
          <p:cNvSpPr>
            <a:spLocks noGrp="1"/>
          </p:cNvSpPr>
          <p:nvPr>
            <p:ph idx="1"/>
          </p:nvPr>
        </p:nvSpPr>
        <p:spPr bwMode="auto">
          <a:xfrm>
            <a:off x="323850" y="1700213"/>
            <a:ext cx="3538538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b="1" smtClean="0"/>
              <a:t>查詢差假出勤記錄、刷卡記錄</a:t>
            </a:r>
            <a:endParaRPr lang="en-US" altLang="zh-TW" sz="2800" b="1" smtClean="0"/>
          </a:p>
          <a:p>
            <a:r>
              <a:rPr lang="zh-TW" altLang="en-US" sz="2800" b="1" smtClean="0"/>
              <a:t>遲到、早退、曠職 → 以請假單處理</a:t>
            </a:r>
            <a:endParaRPr lang="en-US" altLang="zh-TW" sz="2800" b="1" smtClean="0"/>
          </a:p>
          <a:p>
            <a:r>
              <a:rPr lang="zh-TW" altLang="en-US" sz="2800" b="1" smtClean="0"/>
              <a:t>漏刷上下班卡 → 以忘刷卡</a:t>
            </a:r>
            <a:r>
              <a:rPr lang="zh-TW" altLang="en-US" b="1" smtClean="0"/>
              <a:t>申請單處理</a:t>
            </a:r>
            <a:r>
              <a:rPr lang="en-US" altLang="zh-TW" sz="2400" b="1" smtClean="0">
                <a:solidFill>
                  <a:srgbClr val="FF0000"/>
                </a:solidFill>
              </a:rPr>
              <a:t>(</a:t>
            </a:r>
            <a:r>
              <a:rPr lang="zh-TW" altLang="en-US" sz="2400" b="1" smtClean="0">
                <a:solidFill>
                  <a:srgbClr val="FF0000"/>
                </a:solidFill>
              </a:rPr>
              <a:t>差勤作業</a:t>
            </a:r>
            <a:r>
              <a:rPr lang="en-US" altLang="zh-TW" sz="2400" b="1" smtClean="0">
                <a:solidFill>
                  <a:srgbClr val="FF0000"/>
                </a:solidFill>
              </a:rPr>
              <a:t>-&gt;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>
                <a:solidFill>
                  <a:srgbClr val="FF0000"/>
                </a:solidFill>
              </a:rPr>
              <a:t>     忘刷卡作業</a:t>
            </a:r>
            <a:r>
              <a:rPr lang="en-US" altLang="zh-TW" sz="2400" b="1" smtClean="0">
                <a:solidFill>
                  <a:srgbClr val="FF0000"/>
                </a:solidFill>
              </a:rPr>
              <a:t>)</a:t>
            </a:r>
            <a:endParaRPr lang="zh-TW" altLang="en-US" sz="2400" b="1" smtClean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563938" y="1268413"/>
            <a:ext cx="1512887" cy="360362"/>
          </a:xfrm>
          <a:prstGeom prst="wedgeRectCallout">
            <a:avLst>
              <a:gd name="adj1" fmla="val 105533"/>
              <a:gd name="adj2" fmla="val 30490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刷卡記錄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563938" y="3500438"/>
            <a:ext cx="1512887" cy="360362"/>
          </a:xfrm>
          <a:prstGeom prst="wedgeRectCallout">
            <a:avLst>
              <a:gd name="adj1" fmla="val 61580"/>
              <a:gd name="adj2" fmla="val 24534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出勤記錄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304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DBAFC87-338D-4C99-89A7-E5E0CF0E528B}" type="slidenum">
              <a:rPr lang="zh-TW" altLang="en-US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7720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53625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系統頁面說明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2275" y="2060575"/>
            <a:ext cx="1439863" cy="42862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11188" y="2420938"/>
            <a:ext cx="428625" cy="121443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468313" y="1268413"/>
            <a:ext cx="1943100" cy="498475"/>
          </a:xfrm>
          <a:prstGeom prst="wedgeRoundRectCallout">
            <a:avLst>
              <a:gd name="adj1" fmla="val -5238"/>
              <a:gd name="adj2" fmla="val 50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一般使用者</a:t>
            </a:r>
            <a:endParaRPr kumimoji="0"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4356100" y="4292600"/>
            <a:ext cx="1643063" cy="714375"/>
          </a:xfrm>
          <a:prstGeom prst="wedgeRectCallout">
            <a:avLst>
              <a:gd name="adj1" fmla="val -70498"/>
              <a:gd name="adj2" fmla="val -858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功能項目</a:t>
            </a:r>
            <a:endParaRPr kumimoji="0"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8038" y="2492375"/>
            <a:ext cx="428625" cy="165735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27538" y="1916113"/>
            <a:ext cx="1512887" cy="42862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6156325" y="2060575"/>
            <a:ext cx="1765300" cy="498475"/>
          </a:xfrm>
          <a:prstGeom prst="wedgeRoundRectCallout">
            <a:avLst>
              <a:gd name="adj1" fmla="val 34356"/>
              <a:gd name="adj2" fmla="val 46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差勤管理者</a:t>
            </a:r>
          </a:p>
        </p:txBody>
      </p:sp>
      <p:sp>
        <p:nvSpPr>
          <p:cNvPr id="15" name="矩形圖說文字 14"/>
          <p:cNvSpPr/>
          <p:nvPr/>
        </p:nvSpPr>
        <p:spPr>
          <a:xfrm>
            <a:off x="1547813" y="3141663"/>
            <a:ext cx="1728787" cy="431800"/>
          </a:xfrm>
          <a:prstGeom prst="wedgeRectCallout">
            <a:avLst>
              <a:gd name="adj1" fmla="val 57080"/>
              <a:gd name="adj2" fmla="val 987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較多的功能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5867400" y="1557338"/>
            <a:ext cx="1225550" cy="431800"/>
          </a:xfrm>
          <a:prstGeom prst="wedgeRectCallout">
            <a:avLst>
              <a:gd name="adj1" fmla="val -70338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小藍板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54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F88A258-ADFD-4114-9E47-9934D1AED665}" type="slidenum">
              <a:rPr lang="zh-TW" altLang="en-US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1"/>
          <p:cNvGraphicFramePr>
            <a:graphicFrameLocks noChangeAspect="1"/>
          </p:cNvGraphicFramePr>
          <p:nvPr/>
        </p:nvGraphicFramePr>
        <p:xfrm>
          <a:off x="3779838" y="1341438"/>
          <a:ext cx="49688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點陣圖影像" r:id="rId3" imgW="8133333" imgH="4439270" progId="PBrush">
                  <p:embed/>
                </p:oleObj>
              </mc:Choice>
              <mc:Fallback>
                <p:oleObj name="點陣圖影像" r:id="rId3" imgW="8133333" imgH="443927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341438"/>
                        <a:ext cx="49688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16938" cy="935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刷卡不一致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6324" name="內容版面配置區 2"/>
          <p:cNvSpPr>
            <a:spLocks noGrp="1"/>
          </p:cNvSpPr>
          <p:nvPr>
            <p:ph idx="1"/>
          </p:nvPr>
        </p:nvSpPr>
        <p:spPr bwMode="auto">
          <a:xfrm>
            <a:off x="250825" y="1341438"/>
            <a:ext cx="3540125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b="1" smtClean="0"/>
              <a:t>若出勤異常為刷卡不一致</a:t>
            </a:r>
            <a:r>
              <a:rPr lang="en-US" altLang="zh-TW" sz="2800" b="1" smtClean="0"/>
              <a:t>(</a:t>
            </a:r>
            <a:r>
              <a:rPr lang="zh-TW" altLang="en-US" sz="2800" b="1" smtClean="0"/>
              <a:t>漏刷卡或刷錯卡別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，可點選後方</a:t>
            </a:r>
            <a:r>
              <a:rPr lang="zh-TW" altLang="en-US" sz="2800" b="1" smtClean="0">
                <a:solidFill>
                  <a:srgbClr val="FF0000"/>
                </a:solidFill>
              </a:rPr>
              <a:t>處理</a:t>
            </a:r>
            <a:r>
              <a:rPr lang="zh-TW" altLang="en-US" sz="2800" b="1" smtClean="0"/>
              <a:t>按鈕</a:t>
            </a:r>
            <a:endParaRPr lang="en-US" altLang="zh-TW" sz="2800" b="1" smtClean="0"/>
          </a:p>
          <a:p>
            <a:pPr>
              <a:buFont typeface="Arial" panose="020B0604020202020204" pitchFamily="34" charset="0"/>
              <a:buNone/>
            </a:pPr>
            <a:endParaRPr lang="en-US" altLang="zh-TW" sz="2800" b="1" smtClean="0"/>
          </a:p>
          <a:p>
            <a:r>
              <a:rPr lang="zh-TW" altLang="zh-TW" sz="2800" b="1" smtClean="0"/>
              <a:t>點選處理後，進入刷卡不一致修改作業介面</a:t>
            </a:r>
            <a:endParaRPr lang="zh-TW" altLang="en-US" sz="2800" b="1" smtClean="0"/>
          </a:p>
        </p:txBody>
      </p:sp>
      <p:sp>
        <p:nvSpPr>
          <p:cNvPr id="8" name="矩形圖說文字 7"/>
          <p:cNvSpPr/>
          <p:nvPr/>
        </p:nvSpPr>
        <p:spPr>
          <a:xfrm>
            <a:off x="6084888" y="1341438"/>
            <a:ext cx="1511300" cy="358775"/>
          </a:xfrm>
          <a:prstGeom prst="wedgeRectCallout">
            <a:avLst>
              <a:gd name="adj1" fmla="val 109143"/>
              <a:gd name="adj2" fmla="val 50959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處理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6326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FA63C0-FFDF-4293-8B2B-56FCC9C0F6D3}" type="slidenum">
              <a:rPr lang="zh-TW" altLang="en-US"/>
              <a:pPr/>
              <a:t>50</a:t>
            </a:fld>
            <a:endParaRPr lang="zh-TW" altLang="en-US"/>
          </a:p>
        </p:txBody>
      </p:sp>
      <p:sp>
        <p:nvSpPr>
          <p:cNvPr id="563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563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graphicFrame>
        <p:nvGraphicFramePr>
          <p:cNvPr id="56329" name="Object 3"/>
          <p:cNvGraphicFramePr>
            <a:graphicFrameLocks noChangeAspect="1"/>
          </p:cNvGraphicFramePr>
          <p:nvPr/>
        </p:nvGraphicFramePr>
        <p:xfrm>
          <a:off x="3779838" y="4149725"/>
          <a:ext cx="49688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點陣圖影像" r:id="rId5" imgW="6428571" imgH="2580952" progId="PBrush">
                  <p:embed/>
                </p:oleObj>
              </mc:Choice>
              <mc:Fallback>
                <p:oleObj name="點陣圖影像" r:id="rId5" imgW="6428571" imgH="258095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149725"/>
                        <a:ext cx="49688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1979613" y="4868863"/>
            <a:ext cx="2592387" cy="360362"/>
          </a:xfrm>
          <a:prstGeom prst="wedgeRectCallout">
            <a:avLst>
              <a:gd name="adj1" fmla="val 81642"/>
              <a:gd name="adj2" fmla="val -1802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刷卡不一致處理作業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3419475" y="1125538"/>
          <a:ext cx="49688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點陣圖影像" r:id="rId3" imgW="6428571" imgH="2580952" progId="PBrush">
                  <p:embed/>
                </p:oleObj>
              </mc:Choice>
              <mc:Fallback>
                <p:oleObj name="點陣圖影像" r:id="rId3" imgW="6428571" imgH="258095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125538"/>
                        <a:ext cx="49688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18525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刷卡不一致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7348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196975"/>
            <a:ext cx="3538538" cy="441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z="2400" b="1" smtClean="0"/>
              <a:t>可點選我刷錯了</a:t>
            </a:r>
            <a:r>
              <a:rPr lang="en-US" altLang="zh-TW" sz="2400" b="1" smtClean="0"/>
              <a:t>(</a:t>
            </a:r>
            <a:r>
              <a:rPr lang="zh-TW" altLang="zh-TW" sz="2400" b="1" smtClean="0"/>
              <a:t>刷錯卡別</a:t>
            </a:r>
            <a:r>
              <a:rPr lang="en-US" altLang="zh-TW" sz="2400" b="1" smtClean="0"/>
              <a:t>)</a:t>
            </a:r>
            <a:r>
              <a:rPr lang="zh-TW" altLang="zh-TW" sz="2400" b="1" smtClean="0"/>
              <a:t>或我忘刷了</a:t>
            </a:r>
            <a:r>
              <a:rPr lang="en-US" altLang="zh-TW" sz="2400" b="1" smtClean="0"/>
              <a:t>(</a:t>
            </a:r>
            <a:r>
              <a:rPr lang="zh-TW" altLang="zh-TW" sz="2400" b="1" smtClean="0"/>
              <a:t>漏刷卡</a:t>
            </a:r>
            <a:r>
              <a:rPr lang="en-US" altLang="zh-TW" sz="2400" b="1" smtClean="0"/>
              <a:t>)</a:t>
            </a:r>
          </a:p>
          <a:p>
            <a:r>
              <a:rPr lang="zh-TW" altLang="zh-TW" sz="2400" b="1" smtClean="0"/>
              <a:t>點選我刷錯了，可修改刷卡卡別，修改完成，系統會重新做出勤比對</a:t>
            </a:r>
            <a:endParaRPr lang="en-US" altLang="zh-TW" sz="2400" b="1" smtClean="0"/>
          </a:p>
          <a:p>
            <a:r>
              <a:rPr lang="zh-TW" altLang="zh-TW" sz="2400" b="1" smtClean="0"/>
              <a:t>點選我忘刷了，系統會自動切換成忘刷卡申請單的頁面，可申請忘刷卡申請單</a:t>
            </a:r>
          </a:p>
          <a:p>
            <a:endParaRPr lang="zh-TW" altLang="zh-TW" sz="2400" smtClean="0"/>
          </a:p>
        </p:txBody>
      </p:sp>
      <p:sp>
        <p:nvSpPr>
          <p:cNvPr id="5734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D919721-9C29-4E03-9793-810DB5C2F7E6}" type="slidenum">
              <a:rPr lang="zh-TW" altLang="en-US"/>
              <a:pPr/>
              <a:t>51</a:t>
            </a:fld>
            <a:endParaRPr lang="zh-TW" altLang="en-US"/>
          </a:p>
        </p:txBody>
      </p:sp>
      <p:sp>
        <p:nvSpPr>
          <p:cNvPr id="573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graphicFrame>
        <p:nvGraphicFramePr>
          <p:cNvPr id="57353" name="Object 4"/>
          <p:cNvGraphicFramePr>
            <a:graphicFrameLocks noChangeAspect="1"/>
          </p:cNvGraphicFramePr>
          <p:nvPr/>
        </p:nvGraphicFramePr>
        <p:xfrm>
          <a:off x="4175125" y="3141663"/>
          <a:ext cx="496887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點陣圖影像" r:id="rId5" imgW="6268325" imgH="2057143" progId="PBrush">
                  <p:embed/>
                </p:oleObj>
              </mc:Choice>
              <mc:Fallback>
                <p:oleObj name="點陣圖影像" r:id="rId5" imgW="6268325" imgH="205714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3141663"/>
                        <a:ext cx="496887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4" name="圖片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3889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69802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0"/>
            <a:ext cx="8374063" cy="1125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查詢個人勤惰統計資料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勤惰統計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084888" y="1196975"/>
            <a:ext cx="2303462" cy="360363"/>
          </a:xfrm>
          <a:prstGeom prst="wedgeRectCallout">
            <a:avLst>
              <a:gd name="adj1" fmla="val -93248"/>
              <a:gd name="adj2" fmla="val 3839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月份事假 </a:t>
            </a: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2500" y="5300663"/>
            <a:ext cx="1727200" cy="360362"/>
          </a:xfrm>
          <a:prstGeom prst="wedgeRectCallout">
            <a:avLst>
              <a:gd name="adj1" fmla="val -68400"/>
              <a:gd name="adj2" fmla="val -141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54911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圖說文字 7"/>
          <p:cNvSpPr/>
          <p:nvPr/>
        </p:nvSpPr>
        <p:spPr>
          <a:xfrm>
            <a:off x="5651500" y="2924175"/>
            <a:ext cx="3132138" cy="360363"/>
          </a:xfrm>
          <a:prstGeom prst="wedgeRectCallout">
            <a:avLst>
              <a:gd name="adj1" fmla="val -27345"/>
              <a:gd name="adj2" fmla="val 11908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兩筆各 </a:t>
            </a:r>
            <a:r>
              <a:rPr kumimoji="0"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天的事假記錄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9908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447530-87DC-488E-A865-26710E92AAE7}" type="slidenum">
              <a:rPr lang="zh-TW" altLang="en-US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>差假副知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設定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差假副知</a:t>
            </a:r>
            <a:r>
              <a:rPr lang="zh-TW" altLang="en-US" sz="2700" dirty="0">
                <a:solidFill>
                  <a:srgbClr val="FF0000"/>
                </a:solidFill>
              </a:rPr>
              <a:t>設定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39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B4F2CC4-9CB9-488D-B907-EFEDCB344F1C}" type="slidenum">
              <a:rPr lang="zh-TW" altLang="en-US"/>
              <a:pPr/>
              <a:t>53</a:t>
            </a:fld>
            <a:endParaRPr lang="zh-TW" altLang="en-US"/>
          </a:p>
        </p:txBody>
      </p:sp>
      <p:pic>
        <p:nvPicPr>
          <p:cNvPr id="59396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243013"/>
            <a:ext cx="7056437" cy="18002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圖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160713"/>
            <a:ext cx="5610225" cy="35607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2463800" y="2420938"/>
            <a:ext cx="452438" cy="193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59399" name="Rectangle 2"/>
          <p:cNvSpPr>
            <a:spLocks noChangeArrowheads="1"/>
          </p:cNvSpPr>
          <p:nvPr/>
        </p:nvSpPr>
        <p:spPr bwMode="auto">
          <a:xfrm>
            <a:off x="3059113" y="5084763"/>
            <a:ext cx="58420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-20638" y="2076450"/>
            <a:ext cx="1727201" cy="358775"/>
          </a:xfrm>
          <a:prstGeom prst="wedgeRectCallout">
            <a:avLst>
              <a:gd name="adj1" fmla="val 84805"/>
              <a:gd name="adj2" fmla="val 402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啟動假別副知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384800" y="4724400"/>
            <a:ext cx="3384550" cy="360363"/>
          </a:xfrm>
          <a:prstGeom prst="wedgeRectCallout">
            <a:avLst>
              <a:gd name="adj1" fmla="val -104144"/>
              <a:gd name="adj2" fmla="val 100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新增欲副知的人員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</a:rPr>
              <a:t>差假副知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</a:rPr>
              <a:t>查詢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>
                <a:solidFill>
                  <a:srgbClr val="FF0000"/>
                </a:solidFill>
              </a:rPr>
              <a:t>差假副知設定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41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3016AC0-4D0C-4621-896D-E4D64FD9C396}" type="slidenum">
              <a:rPr lang="zh-TW" altLang="en-US"/>
              <a:pPr/>
              <a:t>54</a:t>
            </a:fld>
            <a:endParaRPr lang="zh-TW" altLang="en-US"/>
          </a:p>
        </p:txBody>
      </p:sp>
      <p:pic>
        <p:nvPicPr>
          <p:cNvPr id="60420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228725"/>
            <a:ext cx="7416800" cy="515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3817938" y="4714875"/>
            <a:ext cx="836612" cy="227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6156325" y="4611688"/>
            <a:ext cx="2808288" cy="360362"/>
          </a:xfrm>
          <a:prstGeom prst="wedgeRectCallout">
            <a:avLst>
              <a:gd name="adj1" fmla="val -96651"/>
              <a:gd name="adj2" fmla="val 98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查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詢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欲副知的人員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3"/>
          <p:cNvSpPr>
            <a:spLocks noGrp="1"/>
          </p:cNvSpPr>
          <p:nvPr>
            <p:ph type="title"/>
          </p:nvPr>
        </p:nvSpPr>
        <p:spPr>
          <a:xfrm>
            <a:off x="468313" y="2997200"/>
            <a:ext cx="8229600" cy="719138"/>
          </a:xfrm>
        </p:spPr>
        <p:txBody>
          <a:bodyPr/>
          <a:lstStyle/>
          <a:p>
            <a:pPr algn="ctr"/>
            <a:r>
              <a:rPr lang="zh-TW" altLang="en-US" sz="4400" smtClean="0"/>
              <a:t>加班申請</a:t>
            </a:r>
          </a:p>
        </p:txBody>
      </p:sp>
      <p:sp>
        <p:nvSpPr>
          <p:cNvPr id="6144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33553EF-5C25-45AE-9A39-5BC33F625593}" type="slidenum">
              <a:rPr lang="zh-TW" altLang="en-US"/>
              <a:pPr/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申請加班兩小時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2411760" y="1412776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8B76976-F8CF-4039-8A22-56A1A2E0BC33}" type="slidenum">
              <a:rPr lang="zh-TW" altLang="en-US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516937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一般加班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9119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圖說文字 12"/>
          <p:cNvSpPr/>
          <p:nvPr/>
        </p:nvSpPr>
        <p:spPr>
          <a:xfrm>
            <a:off x="98425" y="1449388"/>
            <a:ext cx="2035175" cy="503237"/>
          </a:xfrm>
          <a:prstGeom prst="wedgeRectCallout">
            <a:avLst>
              <a:gd name="adj1" fmla="val 62851"/>
              <a:gd name="adj2" fmla="val 2373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加班申請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9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E118859-6156-47C4-8E46-3ED5EF8084D7}" type="slidenum">
              <a:rPr lang="zh-TW" altLang="en-US"/>
              <a:pPr/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551021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516937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加班補休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948488" y="2133600"/>
            <a:ext cx="1727200" cy="349250"/>
          </a:xfrm>
          <a:prstGeom prst="wedgeRectCallout">
            <a:avLst>
              <a:gd name="adj1" fmla="val -97765"/>
              <a:gd name="adj2" fmla="val -178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b="1" dirty="0" smtClean="0">
                <a:solidFill>
                  <a:schemeClr val="tx1"/>
                </a:solidFill>
              </a:rPr>
              <a:t>加班補休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0288" y="4724400"/>
            <a:ext cx="576262" cy="720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95738" y="2492375"/>
            <a:ext cx="2520950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04025" y="4652963"/>
            <a:ext cx="576263" cy="792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4520" name="文字方塊 11"/>
          <p:cNvSpPr txBox="1">
            <a:spLocks noChangeArrowheads="1"/>
          </p:cNvSpPr>
          <p:nvPr/>
        </p:nvSpPr>
        <p:spPr bwMode="auto">
          <a:xfrm>
            <a:off x="0" y="1844675"/>
            <a:ext cx="30591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可選擇欲補休時數</a:t>
            </a:r>
            <a:endParaRPr kumimoji="0"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0"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0"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請假時數加總</a:t>
            </a:r>
            <a:endParaRPr kumimoji="0" lang="en-US" altLang="zh-TW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需等於</a:t>
            </a:r>
            <a:r>
              <a:rPr kumimoji="0"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欲補休時數</a:t>
            </a:r>
            <a:endParaRPr kumimoji="0" lang="en-US" altLang="zh-TW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0" lang="en-US" altLang="zh-TW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補休期限</a:t>
            </a:r>
            <a:endParaRPr kumimoji="0"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系統會依照日期排 </a:t>
            </a:r>
            <a:endParaRPr kumimoji="0"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0"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序</a:t>
            </a:r>
            <a:endParaRPr kumimoji="0"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521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1B1DE16-1E02-4BFE-81FB-070CF98AF863}" type="slidenum">
              <a:rPr lang="zh-TW" altLang="en-US"/>
              <a:pPr/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989138"/>
            <a:ext cx="61817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加班費請領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加班費請領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5076825" y="1125538"/>
            <a:ext cx="1655763" cy="358775"/>
          </a:xfrm>
          <a:prstGeom prst="wedgeRectCallout">
            <a:avLst>
              <a:gd name="adj1" fmla="val 27987"/>
              <a:gd name="adj2" fmla="val 2314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加班費請領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81725" y="2060575"/>
            <a:ext cx="431800" cy="1439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554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C340373-7947-497A-ADEC-48A41184D848}" type="slidenum">
              <a:rPr lang="zh-TW" altLang="en-US"/>
              <a:pPr/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43195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1268" name="內容版面配置區 2"/>
          <p:cNvSpPr>
            <a:spLocks noGrp="1"/>
          </p:cNvSpPr>
          <p:nvPr>
            <p:ph idx="1"/>
          </p:nvPr>
        </p:nvSpPr>
        <p:spPr bwMode="auto">
          <a:xfrm>
            <a:off x="250825" y="1700213"/>
            <a:ext cx="3673475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3600" b="1" smtClean="0"/>
              <a:t>強制變更密碼</a:t>
            </a:r>
            <a:endParaRPr lang="en-US" altLang="zh-TW" sz="3600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>
                <a:solidFill>
                  <a:srgbClr val="FF0000"/>
                </a:solidFill>
              </a:rPr>
              <a:t>     </a:t>
            </a:r>
            <a:r>
              <a:rPr lang="en-US" altLang="zh-TW" sz="2400" b="1" smtClean="0">
                <a:solidFill>
                  <a:srgbClr val="FF0000"/>
                </a:solidFill>
              </a:rPr>
              <a:t>(</a:t>
            </a:r>
            <a:r>
              <a:rPr lang="zh-TW" altLang="en-US" sz="2400" smtClean="0">
                <a:solidFill>
                  <a:srgbClr val="FF0000"/>
                </a:solidFill>
              </a:rPr>
              <a:t>變更個人帳密</a:t>
            </a:r>
            <a:r>
              <a:rPr lang="en-US" altLang="zh-TW" sz="2400" b="1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400" b="1" smtClean="0">
              <a:solidFill>
                <a:srgbClr val="FF0000"/>
              </a:solidFill>
            </a:endParaRPr>
          </a:p>
          <a:p>
            <a:r>
              <a:rPr lang="zh-TW" altLang="en-US" sz="2400" b="1" smtClean="0"/>
              <a:t>因第一次進入系統，</a:t>
            </a:r>
            <a:endParaRPr lang="en-US" altLang="zh-TW" sz="2400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/>
              <a:t>     密碼皆為小</a:t>
            </a:r>
            <a:r>
              <a:rPr lang="en-US" altLang="zh-TW" sz="2400" b="1" smtClean="0"/>
              <a:t>a</a:t>
            </a:r>
            <a:r>
              <a:rPr lang="zh-TW" altLang="en-US" sz="2400" b="1" smtClean="0"/>
              <a:t>，因此強</a:t>
            </a:r>
            <a:endParaRPr lang="en-US" altLang="zh-TW" sz="2400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/>
              <a:t>     制變更密碼</a:t>
            </a:r>
            <a:endParaRPr lang="en-US" altLang="zh-TW" sz="2400" b="1" smtClean="0"/>
          </a:p>
          <a:p>
            <a:pPr>
              <a:buFont typeface="Arial" panose="020B0604020202020204" pitchFamily="34" charset="0"/>
              <a:buNone/>
            </a:pPr>
            <a:endParaRPr lang="en-US" altLang="zh-TW" sz="2400" b="1" smtClean="0"/>
          </a:p>
        </p:txBody>
      </p:sp>
      <p:sp>
        <p:nvSpPr>
          <p:cNvPr id="7" name="矩形圖說文字 6"/>
          <p:cNvSpPr/>
          <p:nvPr/>
        </p:nvSpPr>
        <p:spPr>
          <a:xfrm>
            <a:off x="2987675" y="1052513"/>
            <a:ext cx="1800225" cy="431800"/>
          </a:xfrm>
          <a:prstGeom prst="wedgeRectCallout">
            <a:avLst>
              <a:gd name="adj1" fmla="val 82196"/>
              <a:gd name="adj2" fmla="val 446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B127201-660E-4BE3-803F-B7143D0120E3}" type="slidenum">
              <a:rPr lang="zh-TW" altLang="en-US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13414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一般加班、專案加班申請單填寫</a:t>
            </a:r>
          </a:p>
          <a:p>
            <a:r>
              <a:rPr lang="zh-TW" altLang="en-US" b="1" smtClean="0"/>
              <a:t>必須</a:t>
            </a:r>
            <a:r>
              <a:rPr lang="zh-TW" altLang="en-US" b="1" smtClean="0">
                <a:solidFill>
                  <a:srgbClr val="C00000"/>
                </a:solidFill>
              </a:rPr>
              <a:t>填寫加班申請單</a:t>
            </a:r>
          </a:p>
          <a:p>
            <a:r>
              <a:rPr lang="zh-TW" altLang="en-US" b="1" smtClean="0"/>
              <a:t>需</a:t>
            </a:r>
            <a:r>
              <a:rPr lang="zh-TW" altLang="en-US" b="1" smtClean="0">
                <a:solidFill>
                  <a:srgbClr val="C00000"/>
                </a:solidFill>
              </a:rPr>
              <a:t>長官同意</a:t>
            </a:r>
            <a:r>
              <a:rPr lang="zh-TW" altLang="en-US" b="1" smtClean="0"/>
              <a:t>加班（加班申請單批核同意）</a:t>
            </a:r>
          </a:p>
          <a:p>
            <a:pPr lvl="1">
              <a:buClr>
                <a:schemeClr val="tx1"/>
              </a:buClr>
              <a:buFont typeface="微軟正黑體" panose="020B0604030504040204" pitchFamily="34" charset="-120"/>
              <a:buChar char="─"/>
            </a:pPr>
            <a:r>
              <a:rPr lang="zh-TW" altLang="en-US" b="1" smtClean="0">
                <a:solidFill>
                  <a:srgbClr val="C00000"/>
                </a:solidFill>
              </a:rPr>
              <a:t>只要長官批核同意，即使過期仍會核算時數</a:t>
            </a:r>
          </a:p>
          <a:p>
            <a:r>
              <a:rPr lang="zh-TW" altLang="en-US" b="1" smtClean="0"/>
              <a:t>有</a:t>
            </a:r>
            <a:r>
              <a:rPr lang="zh-TW" altLang="en-US" b="1" smtClean="0">
                <a:solidFill>
                  <a:srgbClr val="C00000"/>
                </a:solidFill>
              </a:rPr>
              <a:t>刷卡記錄</a:t>
            </a:r>
            <a:r>
              <a:rPr lang="zh-TW" altLang="en-US" b="1" i="1" smtClean="0">
                <a:solidFill>
                  <a:srgbClr val="C00000"/>
                </a:solidFill>
              </a:rPr>
              <a:t>＊</a:t>
            </a:r>
          </a:p>
          <a:p>
            <a:r>
              <a:rPr lang="zh-TW" altLang="en-US" b="1" smtClean="0"/>
              <a:t>超過加班上限時數如何處理？</a:t>
            </a:r>
            <a:endParaRPr lang="en-US" altLang="zh-TW" b="1" smtClean="0"/>
          </a:p>
          <a:p>
            <a:pPr lvl="1">
              <a:buClr>
                <a:schemeClr val="tx1"/>
              </a:buClr>
              <a:buFont typeface="微軟正黑體" panose="020B0604030504040204" pitchFamily="34" charset="-120"/>
              <a:buChar char="─"/>
            </a:pPr>
            <a:r>
              <a:rPr lang="zh-TW" altLang="en-US" b="1" smtClean="0"/>
              <a:t>每日上限時數</a:t>
            </a:r>
            <a:endParaRPr lang="en-US" altLang="zh-TW" b="1" smtClean="0"/>
          </a:p>
          <a:p>
            <a:pPr lvl="1">
              <a:buClr>
                <a:schemeClr val="tx1"/>
              </a:buClr>
              <a:buFont typeface="微軟正黑體" panose="020B0604030504040204" pitchFamily="34" charset="-120"/>
              <a:buChar char="─"/>
            </a:pPr>
            <a:r>
              <a:rPr lang="zh-TW" altLang="en-US" b="1" smtClean="0"/>
              <a:t>每月上限時數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加班計算的規則</a:t>
            </a: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BC7540D-9E8A-4534-A140-A8E771237E91}" type="slidenum">
              <a:rPr lang="zh-TW" altLang="en-US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刷卡方式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395288" y="2708275"/>
            <a:ext cx="8208962" cy="1512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機關只刷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kumimoji="0"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平日</a:t>
            </a:r>
            <a:r>
              <a:rPr kumimoji="0"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上班刷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不刷卡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，接著加班至</a:t>
            </a:r>
            <a:r>
              <a:rPr kumimoji="0"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，刷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kumimoji="0"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kumimoji="0"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0930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加班也刷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kumimoji="0"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加完班離開時刷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kumimoji="0"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58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F39903-306C-4D05-8CFA-3D63E2F3D9D5}" type="slidenum">
              <a:rPr lang="zh-TW" altLang="en-US"/>
              <a:pPr/>
              <a:t>61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只刷上下班卡的加班核算案例一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內容版面配置區 1"/>
          <p:cNvSpPr>
            <a:spLocks noGrp="1"/>
          </p:cNvSpPr>
          <p:nvPr>
            <p:ph idx="1"/>
          </p:nvPr>
        </p:nvSpPr>
        <p:spPr bwMode="auto">
          <a:xfrm>
            <a:off x="457200" y="4205288"/>
            <a:ext cx="8229600" cy="239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機關上班時間</a:t>
            </a:r>
            <a:r>
              <a:rPr lang="en-US" altLang="zh-TW" sz="2800" smtClean="0"/>
              <a:t>0800-1700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加班申請單時間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1700-1900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刷卡時間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0800</a:t>
            </a:r>
            <a:r>
              <a:rPr lang="zh-TW" altLang="en-US" sz="2800" b="1" smtClean="0"/>
              <a:t>上班</a:t>
            </a:r>
            <a:r>
              <a:rPr lang="en-US" altLang="zh-TW" sz="2800" b="1" smtClean="0"/>
              <a:t>-1932</a:t>
            </a:r>
            <a:r>
              <a:rPr lang="zh-TW" altLang="en-US" sz="2800" b="1" smtClean="0"/>
              <a:t>下班</a:t>
            </a:r>
            <a:endParaRPr lang="en-US" altLang="zh-TW" sz="28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核算的加班時數為</a:t>
            </a:r>
            <a:r>
              <a:rPr lang="en-US" altLang="zh-TW" sz="2800" smtClean="0"/>
              <a:t>:       </a:t>
            </a:r>
            <a:r>
              <a:rPr lang="zh-TW" altLang="en-US" sz="2800" smtClean="0"/>
              <a:t>小時</a:t>
            </a:r>
          </a:p>
        </p:txBody>
      </p:sp>
      <p:sp>
        <p:nvSpPr>
          <p:cNvPr id="68612" name="文字方塊 24"/>
          <p:cNvSpPr txBox="1">
            <a:spLocks noChangeArrowheads="1"/>
          </p:cNvSpPr>
          <p:nvPr/>
        </p:nvSpPr>
        <p:spPr bwMode="auto">
          <a:xfrm>
            <a:off x="3621088" y="5640388"/>
            <a:ext cx="45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4000" b="1">
                <a:solidFill>
                  <a:srgbClr val="FF0000"/>
                </a:solidFill>
              </a:rPr>
              <a:t>2</a:t>
            </a:r>
            <a:endParaRPr kumimoji="0" lang="zh-TW" altLang="en-US" sz="4000" b="1">
              <a:solidFill>
                <a:srgbClr val="FF0000"/>
              </a:solidFill>
            </a:endParaRPr>
          </a:p>
        </p:txBody>
      </p:sp>
      <p:grpSp>
        <p:nvGrpSpPr>
          <p:cNvPr id="68613" name="群組 30"/>
          <p:cNvGrpSpPr>
            <a:grpSpLocks/>
          </p:cNvGrpSpPr>
          <p:nvPr/>
        </p:nvGrpSpPr>
        <p:grpSpPr bwMode="auto">
          <a:xfrm>
            <a:off x="1042988" y="1293813"/>
            <a:ext cx="7200900" cy="2497137"/>
            <a:chOff x="1352189" y="1296554"/>
            <a:chExt cx="6058391" cy="1803390"/>
          </a:xfrm>
        </p:grpSpPr>
        <p:grpSp>
          <p:nvGrpSpPr>
            <p:cNvPr id="68619" name="群組 11"/>
            <p:cNvGrpSpPr>
              <a:grpSpLocks/>
            </p:cNvGrpSpPr>
            <p:nvPr/>
          </p:nvGrpSpPr>
          <p:grpSpPr bwMode="auto"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1639" y="3068559"/>
                <a:ext cx="792026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8633" name="文字方塊 6"/>
              <p:cNvSpPr txBox="1">
                <a:spLocks noChangeArrowheads="1"/>
              </p:cNvSpPr>
              <p:nvPr/>
            </p:nvSpPr>
            <p:spPr bwMode="auto">
              <a:xfrm>
                <a:off x="4935348" y="2699628"/>
                <a:ext cx="824785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634" name="文字方塊 8"/>
              <p:cNvSpPr txBox="1">
                <a:spLocks noChangeArrowheads="1"/>
              </p:cNvSpPr>
              <p:nvPr/>
            </p:nvSpPr>
            <p:spPr bwMode="auto">
              <a:xfrm>
                <a:off x="5758215" y="2691372"/>
                <a:ext cx="860113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8282" y="3037605"/>
                <a:ext cx="72124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308" y="3054801"/>
                <a:ext cx="72124" cy="7222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8620" name="群組 13"/>
            <p:cNvGrpSpPr>
              <a:grpSpLocks/>
            </p:cNvGrpSpPr>
            <p:nvPr/>
          </p:nvGrpSpPr>
          <p:grpSpPr bwMode="auto"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6320" y="3080412"/>
                <a:ext cx="3888002" cy="114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28" name="文字方塊 15"/>
              <p:cNvSpPr txBox="1">
                <a:spLocks noChangeArrowheads="1"/>
              </p:cNvSpPr>
              <p:nvPr/>
            </p:nvSpPr>
            <p:spPr bwMode="auto"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</a:p>
            </p:txBody>
          </p:sp>
          <p:sp>
            <p:nvSpPr>
              <p:cNvPr id="68629" name="文字方塊 16"/>
              <p:cNvSpPr txBox="1">
                <a:spLocks noChangeArrowheads="1"/>
              </p:cNvSpPr>
              <p:nvPr/>
            </p:nvSpPr>
            <p:spPr bwMode="auto"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1932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276" y="3055190"/>
                <a:ext cx="72124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192199" y="3055190"/>
                <a:ext cx="72124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972" y="1715014"/>
              <a:ext cx="8014" cy="125079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2319" y="1733357"/>
              <a:ext cx="5342" cy="12370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698" y="1733357"/>
              <a:ext cx="719902" cy="1232451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624" name="文字方塊 31"/>
            <p:cNvSpPr txBox="1">
              <a:spLocks noChangeArrowheads="1"/>
            </p:cNvSpPr>
            <p:nvPr/>
          </p:nvSpPr>
          <p:spPr bwMode="auto">
            <a:xfrm>
              <a:off x="3593793" y="1304810"/>
              <a:ext cx="1454132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</a:p>
          </p:txBody>
        </p:sp>
        <p:sp>
          <p:nvSpPr>
            <p:cNvPr id="68625" name="文字方塊 32"/>
            <p:cNvSpPr txBox="1">
              <a:spLocks noChangeArrowheads="1"/>
            </p:cNvSpPr>
            <p:nvPr/>
          </p:nvSpPr>
          <p:spPr bwMode="auto">
            <a:xfrm>
              <a:off x="1352189" y="2833260"/>
              <a:ext cx="1166100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600" y="2970394"/>
              <a:ext cx="72124" cy="7222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063" y="3589338"/>
            <a:ext cx="85725" cy="100012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0925" y="3535363"/>
            <a:ext cx="3379788" cy="309562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5963" y="3654425"/>
            <a:ext cx="846137" cy="635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617" name="文字方塊 38"/>
          <p:cNvSpPr txBox="1">
            <a:spLocks noChangeArrowheads="1"/>
          </p:cNvSpPr>
          <p:nvPr/>
        </p:nvSpPr>
        <p:spPr bwMode="auto">
          <a:xfrm>
            <a:off x="3465513" y="3679825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68618" name="投影片編號版面配置區 3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80AEA2A-0830-4721-8FC2-34F1D7AA0198}" type="slidenum">
              <a:rPr lang="zh-TW" altLang="en-US"/>
              <a:pPr/>
              <a:t>62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只刷上下班卡的加班核算案例二</a:t>
            </a:r>
          </a:p>
        </p:txBody>
      </p:sp>
      <p:sp>
        <p:nvSpPr>
          <p:cNvPr id="69635" name="內容版面配置區 1"/>
          <p:cNvSpPr>
            <a:spLocks noGrp="1"/>
          </p:cNvSpPr>
          <p:nvPr>
            <p:ph idx="1"/>
          </p:nvPr>
        </p:nvSpPr>
        <p:spPr bwMode="auto">
          <a:xfrm>
            <a:off x="457200" y="4205288"/>
            <a:ext cx="8229600" cy="239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機關上班時間</a:t>
            </a:r>
            <a:r>
              <a:rPr lang="en-US" altLang="zh-TW" sz="2800" smtClean="0"/>
              <a:t>0800-1700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加班申請單時間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1700-1900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刷卡時間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0800</a:t>
            </a:r>
            <a:r>
              <a:rPr lang="zh-TW" altLang="en-US" sz="2800" b="1" smtClean="0"/>
              <a:t>上班</a:t>
            </a:r>
            <a:r>
              <a:rPr lang="en-US" altLang="zh-TW" sz="2800" b="1" smtClean="0"/>
              <a:t>-2105</a:t>
            </a:r>
            <a:r>
              <a:rPr lang="zh-TW" altLang="en-US" sz="2800" b="1" smtClean="0"/>
              <a:t>下班</a:t>
            </a:r>
            <a:endParaRPr lang="en-US" altLang="zh-TW" sz="28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核算的加班時數為</a:t>
            </a:r>
            <a:r>
              <a:rPr lang="en-US" altLang="zh-TW" sz="2800" smtClean="0"/>
              <a:t>:       </a:t>
            </a:r>
            <a:r>
              <a:rPr lang="zh-TW" altLang="en-US" sz="2800" smtClean="0"/>
              <a:t>小時</a:t>
            </a:r>
          </a:p>
        </p:txBody>
      </p:sp>
      <p:sp>
        <p:nvSpPr>
          <p:cNvPr id="69636" name="文字方塊 24"/>
          <p:cNvSpPr txBox="1">
            <a:spLocks noChangeArrowheads="1"/>
          </p:cNvSpPr>
          <p:nvPr/>
        </p:nvSpPr>
        <p:spPr bwMode="auto">
          <a:xfrm>
            <a:off x="3621088" y="5640388"/>
            <a:ext cx="45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4000" b="1">
                <a:solidFill>
                  <a:srgbClr val="FF0000"/>
                </a:solidFill>
              </a:rPr>
              <a:t>2</a:t>
            </a:r>
            <a:endParaRPr kumimoji="0" lang="zh-TW" altLang="en-US" sz="4000" b="1">
              <a:solidFill>
                <a:srgbClr val="FF0000"/>
              </a:solidFill>
            </a:endParaRPr>
          </a:p>
        </p:txBody>
      </p:sp>
      <p:grpSp>
        <p:nvGrpSpPr>
          <p:cNvPr id="69637" name="群組 30"/>
          <p:cNvGrpSpPr>
            <a:grpSpLocks/>
          </p:cNvGrpSpPr>
          <p:nvPr/>
        </p:nvGrpSpPr>
        <p:grpSpPr bwMode="auto">
          <a:xfrm>
            <a:off x="1042988" y="1293813"/>
            <a:ext cx="7200900" cy="2497137"/>
            <a:chOff x="1352189" y="1296554"/>
            <a:chExt cx="6058391" cy="1803390"/>
          </a:xfrm>
        </p:grpSpPr>
        <p:grpSp>
          <p:nvGrpSpPr>
            <p:cNvPr id="69643" name="群組 11"/>
            <p:cNvGrpSpPr>
              <a:grpSpLocks/>
            </p:cNvGrpSpPr>
            <p:nvPr/>
          </p:nvGrpSpPr>
          <p:grpSpPr bwMode="auto"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1639" y="3068559"/>
                <a:ext cx="792026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9657" name="文字方塊 6"/>
              <p:cNvSpPr txBox="1">
                <a:spLocks noChangeArrowheads="1"/>
              </p:cNvSpPr>
              <p:nvPr/>
            </p:nvSpPr>
            <p:spPr bwMode="auto">
              <a:xfrm>
                <a:off x="4935348" y="2699628"/>
                <a:ext cx="824785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658" name="文字方塊 8"/>
              <p:cNvSpPr txBox="1">
                <a:spLocks noChangeArrowheads="1"/>
              </p:cNvSpPr>
              <p:nvPr/>
            </p:nvSpPr>
            <p:spPr bwMode="auto">
              <a:xfrm>
                <a:off x="5758215" y="2691372"/>
                <a:ext cx="860113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8282" y="3037605"/>
                <a:ext cx="72124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308" y="3054801"/>
                <a:ext cx="72124" cy="7222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9644" name="群組 13"/>
            <p:cNvGrpSpPr>
              <a:grpSpLocks/>
            </p:cNvGrpSpPr>
            <p:nvPr/>
          </p:nvGrpSpPr>
          <p:grpSpPr bwMode="auto"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6320" y="3080412"/>
                <a:ext cx="4112387" cy="1375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52" name="文字方塊 15"/>
              <p:cNvSpPr txBox="1">
                <a:spLocks noChangeArrowheads="1"/>
              </p:cNvSpPr>
              <p:nvPr/>
            </p:nvSpPr>
            <p:spPr bwMode="auto"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</a:p>
            </p:txBody>
          </p:sp>
          <p:sp>
            <p:nvSpPr>
              <p:cNvPr id="69653" name="文字方塊 16"/>
              <p:cNvSpPr txBox="1">
                <a:spLocks noChangeArrowheads="1"/>
              </p:cNvSpPr>
              <p:nvPr/>
            </p:nvSpPr>
            <p:spPr bwMode="auto"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2105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276" y="3055190"/>
                <a:ext cx="72124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488708" y="3055190"/>
                <a:ext cx="72124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972" y="1715014"/>
              <a:ext cx="8014" cy="125079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2319" y="1733357"/>
              <a:ext cx="5342" cy="12370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698" y="1733357"/>
              <a:ext cx="719902" cy="1232451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648" name="文字方塊 31"/>
            <p:cNvSpPr txBox="1">
              <a:spLocks noChangeArrowheads="1"/>
            </p:cNvSpPr>
            <p:nvPr/>
          </p:nvSpPr>
          <p:spPr bwMode="auto">
            <a:xfrm>
              <a:off x="3593793" y="1304810"/>
              <a:ext cx="1454132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</a:p>
          </p:txBody>
        </p:sp>
        <p:sp>
          <p:nvSpPr>
            <p:cNvPr id="69649" name="文字方塊 32"/>
            <p:cNvSpPr txBox="1">
              <a:spLocks noChangeArrowheads="1"/>
            </p:cNvSpPr>
            <p:nvPr/>
          </p:nvSpPr>
          <p:spPr bwMode="auto">
            <a:xfrm>
              <a:off x="1352189" y="2833260"/>
              <a:ext cx="1166100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600" y="2970394"/>
              <a:ext cx="72124" cy="7222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063" y="3589338"/>
            <a:ext cx="85725" cy="100012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0925" y="3535363"/>
            <a:ext cx="3379788" cy="309562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5963" y="3654425"/>
            <a:ext cx="846137" cy="635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641" name="文字方塊 38"/>
          <p:cNvSpPr txBox="1">
            <a:spLocks noChangeArrowheads="1"/>
          </p:cNvSpPr>
          <p:nvPr/>
        </p:nvSpPr>
        <p:spPr bwMode="auto">
          <a:xfrm>
            <a:off x="3465513" y="3679825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69642" name="投影片編號版面配置區 3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9799F89-1B79-422C-A728-4C106C584615}" type="slidenum">
              <a:rPr lang="zh-TW" altLang="en-US"/>
              <a:pPr/>
              <a:t>63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內容版面配置區 1"/>
          <p:cNvSpPr>
            <a:spLocks noGrp="1"/>
          </p:cNvSpPr>
          <p:nvPr>
            <p:ph idx="1"/>
          </p:nvPr>
        </p:nvSpPr>
        <p:spPr bwMode="auto">
          <a:xfrm>
            <a:off x="457200" y="4205288"/>
            <a:ext cx="8229600" cy="239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機關上班時間</a:t>
            </a:r>
            <a:r>
              <a:rPr lang="en-US" altLang="zh-TW" sz="2800" smtClean="0"/>
              <a:t>0800-1700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加班申請單時間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1700-1900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刷卡時間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0800</a:t>
            </a:r>
            <a:r>
              <a:rPr lang="zh-TW" altLang="en-US" sz="2800" b="1" smtClean="0"/>
              <a:t>上班</a:t>
            </a:r>
            <a:r>
              <a:rPr lang="en-US" altLang="zh-TW" sz="2800" b="1" smtClean="0"/>
              <a:t>-1800</a:t>
            </a:r>
            <a:r>
              <a:rPr lang="zh-TW" altLang="en-US" sz="2800" b="1" smtClean="0"/>
              <a:t>下班</a:t>
            </a:r>
            <a:endParaRPr lang="en-US" altLang="zh-TW" sz="28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核算的加班時數為</a:t>
            </a:r>
            <a:r>
              <a:rPr lang="en-US" altLang="zh-TW" sz="2800" smtClean="0"/>
              <a:t>:       </a:t>
            </a:r>
            <a:r>
              <a:rPr lang="zh-TW" altLang="en-US" sz="2800" smtClean="0"/>
              <a:t>小時</a:t>
            </a:r>
          </a:p>
        </p:txBody>
      </p:sp>
      <p:sp>
        <p:nvSpPr>
          <p:cNvPr id="70660" name="文字方塊 24"/>
          <p:cNvSpPr txBox="1">
            <a:spLocks noChangeArrowheads="1"/>
          </p:cNvSpPr>
          <p:nvPr/>
        </p:nvSpPr>
        <p:spPr bwMode="auto">
          <a:xfrm>
            <a:off x="3621088" y="5640388"/>
            <a:ext cx="45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4000" b="1">
                <a:solidFill>
                  <a:srgbClr val="FF0000"/>
                </a:solidFill>
              </a:rPr>
              <a:t>1</a:t>
            </a:r>
            <a:endParaRPr kumimoji="0" lang="zh-TW" altLang="en-US" sz="4000" b="1">
              <a:solidFill>
                <a:srgbClr val="FF0000"/>
              </a:solidFill>
            </a:endParaRPr>
          </a:p>
        </p:txBody>
      </p:sp>
      <p:grpSp>
        <p:nvGrpSpPr>
          <p:cNvPr id="70661" name="群組 30"/>
          <p:cNvGrpSpPr>
            <a:grpSpLocks/>
          </p:cNvGrpSpPr>
          <p:nvPr/>
        </p:nvGrpSpPr>
        <p:grpSpPr bwMode="auto">
          <a:xfrm>
            <a:off x="1042988" y="1293813"/>
            <a:ext cx="6624637" cy="2497137"/>
            <a:chOff x="1352189" y="1296554"/>
            <a:chExt cx="5573719" cy="1803390"/>
          </a:xfrm>
        </p:grpSpPr>
        <p:grpSp>
          <p:nvGrpSpPr>
            <p:cNvPr id="70667" name="群組 11"/>
            <p:cNvGrpSpPr>
              <a:grpSpLocks/>
            </p:cNvGrpSpPr>
            <p:nvPr/>
          </p:nvGrpSpPr>
          <p:grpSpPr bwMode="auto">
            <a:xfrm>
              <a:off x="4926640" y="1296554"/>
              <a:ext cx="1682980" cy="422192"/>
              <a:chOff x="4935348" y="2691372"/>
              <a:chExt cx="1682980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0521" y="3073145"/>
                <a:ext cx="746636" cy="4586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0680" name="文字方塊 6"/>
              <p:cNvSpPr txBox="1">
                <a:spLocks noChangeArrowheads="1"/>
              </p:cNvSpPr>
              <p:nvPr/>
            </p:nvSpPr>
            <p:spPr bwMode="auto">
              <a:xfrm>
                <a:off x="4935348" y="2699628"/>
                <a:ext cx="824785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681" name="文字方塊 8"/>
              <p:cNvSpPr txBox="1">
                <a:spLocks noChangeArrowheads="1"/>
              </p:cNvSpPr>
              <p:nvPr/>
            </p:nvSpPr>
            <p:spPr bwMode="auto">
              <a:xfrm>
                <a:off x="5758215" y="2691372"/>
                <a:ext cx="860113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8395" y="3037605"/>
                <a:ext cx="72126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25031" y="3041044"/>
                <a:ext cx="72126" cy="7222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668" name="群組 13"/>
            <p:cNvGrpSpPr>
              <a:grpSpLocks/>
            </p:cNvGrpSpPr>
            <p:nvPr/>
          </p:nvGrpSpPr>
          <p:grpSpPr bwMode="auto">
            <a:xfrm>
              <a:off x="2173380" y="2610246"/>
              <a:ext cx="4752528" cy="427692"/>
              <a:chOff x="2159732" y="2699628"/>
              <a:chExt cx="4752528" cy="427692"/>
            </a:xfrm>
          </p:grpSpPr>
          <p:cxnSp>
            <p:nvCxnSpPr>
              <p:cNvPr id="15" name="直線接點 14"/>
              <p:cNvCxnSpPr>
                <a:endCxn id="30" idx="2"/>
              </p:cNvCxnSpPr>
              <p:nvPr/>
            </p:nvCxnSpPr>
            <p:spPr>
              <a:xfrm>
                <a:off x="2376350" y="3080412"/>
                <a:ext cx="3264359" cy="14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676" name="文字方塊 15"/>
              <p:cNvSpPr txBox="1">
                <a:spLocks noChangeArrowheads="1"/>
              </p:cNvSpPr>
              <p:nvPr/>
            </p:nvSpPr>
            <p:spPr bwMode="auto"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</a:p>
            </p:txBody>
          </p:sp>
          <p:sp>
            <p:nvSpPr>
              <p:cNvPr id="70677" name="文字方塊 16"/>
              <p:cNvSpPr txBox="1">
                <a:spLocks noChangeArrowheads="1"/>
              </p:cNvSpPr>
              <p:nvPr/>
            </p:nvSpPr>
            <p:spPr bwMode="auto">
              <a:xfrm>
                <a:off x="5707509" y="2699628"/>
                <a:ext cx="1204751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1800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388" y="3055190"/>
                <a:ext cx="72126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7085" y="1715014"/>
              <a:ext cx="8014" cy="125079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691756" y="1726478"/>
              <a:ext cx="5343" cy="12370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812" y="1733357"/>
              <a:ext cx="337923" cy="1232451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672" name="文字方塊 31"/>
            <p:cNvSpPr txBox="1">
              <a:spLocks noChangeArrowheads="1"/>
            </p:cNvSpPr>
            <p:nvPr/>
          </p:nvSpPr>
          <p:spPr bwMode="auto">
            <a:xfrm>
              <a:off x="3593793" y="1304810"/>
              <a:ext cx="1454132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</a:p>
          </p:txBody>
        </p:sp>
        <p:sp>
          <p:nvSpPr>
            <p:cNvPr id="70673" name="文字方塊 32"/>
            <p:cNvSpPr txBox="1">
              <a:spLocks noChangeArrowheads="1"/>
            </p:cNvSpPr>
            <p:nvPr/>
          </p:nvSpPr>
          <p:spPr bwMode="auto">
            <a:xfrm>
              <a:off x="1352189" y="2833260"/>
              <a:ext cx="1166100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5653022" y="2970394"/>
              <a:ext cx="72126" cy="7222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063" y="3589338"/>
            <a:ext cx="85725" cy="100012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0925" y="3535363"/>
            <a:ext cx="3379788" cy="309562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5963" y="3654425"/>
            <a:ext cx="360362" cy="635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665" name="文字方塊 38"/>
          <p:cNvSpPr txBox="1">
            <a:spLocks noChangeArrowheads="1"/>
          </p:cNvSpPr>
          <p:nvPr/>
        </p:nvSpPr>
        <p:spPr bwMode="auto">
          <a:xfrm>
            <a:off x="3465513" y="3679825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上班時間</a:t>
            </a:r>
          </a:p>
        </p:txBody>
      </p:sp>
      <p:sp>
        <p:nvSpPr>
          <p:cNvPr id="70666" name="投影片編號版面配置區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8C78AA6-5663-4B28-8231-A7919213814C}" type="slidenum">
              <a:rPr lang="zh-TW" altLang="en-US"/>
              <a:pPr/>
              <a:t>64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只刷上下班卡的加班核算案例四</a:t>
            </a:r>
          </a:p>
        </p:txBody>
      </p:sp>
      <p:sp>
        <p:nvSpPr>
          <p:cNvPr id="71683" name="內容版面配置區 1"/>
          <p:cNvSpPr>
            <a:spLocks noGrp="1"/>
          </p:cNvSpPr>
          <p:nvPr>
            <p:ph idx="1"/>
          </p:nvPr>
        </p:nvSpPr>
        <p:spPr bwMode="auto">
          <a:xfrm>
            <a:off x="457200" y="4205288"/>
            <a:ext cx="8229600" cy="239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機關上班時間</a:t>
            </a:r>
            <a:r>
              <a:rPr lang="en-US" altLang="zh-TW" sz="2800" smtClean="0"/>
              <a:t>0800-1700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加班申請單時間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1700-2200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刷卡時間</a:t>
            </a:r>
            <a:r>
              <a:rPr lang="en-US" altLang="zh-TW" sz="2800" smtClean="0"/>
              <a:t>:</a:t>
            </a:r>
            <a:r>
              <a:rPr lang="zh-TW" altLang="en-US" sz="2800" smtClean="0"/>
              <a:t>  </a:t>
            </a:r>
            <a:r>
              <a:rPr lang="en-US" altLang="zh-TW" sz="2800" b="1" smtClean="0"/>
              <a:t>0800</a:t>
            </a:r>
            <a:r>
              <a:rPr lang="zh-TW" altLang="en-US" sz="2800" b="1" smtClean="0"/>
              <a:t>上班</a:t>
            </a:r>
            <a:r>
              <a:rPr lang="en-US" altLang="zh-TW" sz="2800" b="1" smtClean="0"/>
              <a:t>-2230</a:t>
            </a:r>
            <a:r>
              <a:rPr lang="zh-TW" altLang="en-US" sz="2800" b="1" smtClean="0"/>
              <a:t>下班</a:t>
            </a:r>
            <a:endParaRPr lang="en-US" altLang="zh-TW" sz="28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加班日上限</a:t>
            </a:r>
            <a:r>
              <a:rPr lang="en-US" altLang="zh-TW" sz="2800" smtClean="0"/>
              <a:t>: 4</a:t>
            </a:r>
            <a:r>
              <a:rPr lang="zh-TW" altLang="en-US" sz="2800" smtClean="0"/>
              <a:t>小時</a:t>
            </a:r>
            <a:endParaRPr lang="en-US" altLang="zh-TW" sz="2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smtClean="0"/>
              <a:t>核算的加班時數為</a:t>
            </a:r>
            <a:r>
              <a:rPr lang="en-US" altLang="zh-TW" sz="2800" smtClean="0"/>
              <a:t>:       </a:t>
            </a:r>
            <a:r>
              <a:rPr lang="zh-TW" altLang="en-US" sz="2800" smtClean="0"/>
              <a:t>小時</a:t>
            </a:r>
          </a:p>
        </p:txBody>
      </p:sp>
      <p:sp>
        <p:nvSpPr>
          <p:cNvPr id="71684" name="文字方塊 24"/>
          <p:cNvSpPr txBox="1">
            <a:spLocks noChangeArrowheads="1"/>
          </p:cNvSpPr>
          <p:nvPr/>
        </p:nvSpPr>
        <p:spPr bwMode="auto">
          <a:xfrm>
            <a:off x="3621088" y="6157913"/>
            <a:ext cx="45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4000" b="1">
                <a:solidFill>
                  <a:srgbClr val="FF0000"/>
                </a:solidFill>
              </a:rPr>
              <a:t>4</a:t>
            </a:r>
            <a:endParaRPr kumimoji="0" lang="zh-TW" altLang="en-US" sz="4000" b="1">
              <a:solidFill>
                <a:srgbClr val="FF0000"/>
              </a:solidFill>
            </a:endParaRPr>
          </a:p>
        </p:txBody>
      </p:sp>
      <p:grpSp>
        <p:nvGrpSpPr>
          <p:cNvPr id="71685" name="群組 30"/>
          <p:cNvGrpSpPr>
            <a:grpSpLocks/>
          </p:cNvGrpSpPr>
          <p:nvPr/>
        </p:nvGrpSpPr>
        <p:grpSpPr bwMode="auto">
          <a:xfrm>
            <a:off x="684213" y="1293813"/>
            <a:ext cx="8351837" cy="2497137"/>
            <a:chOff x="1352189" y="1296554"/>
            <a:chExt cx="7027735" cy="1803390"/>
          </a:xfrm>
        </p:grpSpPr>
        <p:grpSp>
          <p:nvGrpSpPr>
            <p:cNvPr id="71693" name="群組 11"/>
            <p:cNvGrpSpPr>
              <a:grpSpLocks/>
            </p:cNvGrpSpPr>
            <p:nvPr/>
          </p:nvGrpSpPr>
          <p:grpSpPr bwMode="auto">
            <a:xfrm>
              <a:off x="4926640" y="1296554"/>
              <a:ext cx="2495878" cy="422192"/>
              <a:chOff x="4935348" y="2691372"/>
              <a:chExt cx="2495878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0983" y="3073145"/>
                <a:ext cx="1721869" cy="4586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1706" name="文字方塊 6"/>
              <p:cNvSpPr txBox="1">
                <a:spLocks noChangeArrowheads="1"/>
              </p:cNvSpPr>
              <p:nvPr/>
            </p:nvSpPr>
            <p:spPr bwMode="auto">
              <a:xfrm>
                <a:off x="4935348" y="2699628"/>
                <a:ext cx="824785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707" name="文字方塊 8"/>
              <p:cNvSpPr txBox="1">
                <a:spLocks noChangeArrowheads="1"/>
              </p:cNvSpPr>
              <p:nvPr/>
            </p:nvSpPr>
            <p:spPr bwMode="auto">
              <a:xfrm>
                <a:off x="6571113" y="2691372"/>
                <a:ext cx="860113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2200</a:t>
                </a: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8849" y="3037605"/>
                <a:ext cx="72134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7000718" y="3041044"/>
                <a:ext cx="72134" cy="7222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1694" name="群組 13"/>
            <p:cNvGrpSpPr>
              <a:grpSpLocks/>
            </p:cNvGrpSpPr>
            <p:nvPr/>
          </p:nvGrpSpPr>
          <p:grpSpPr bwMode="auto">
            <a:xfrm>
              <a:off x="2173380" y="2610246"/>
              <a:ext cx="6206544" cy="427692"/>
              <a:chOff x="2159732" y="2699628"/>
              <a:chExt cx="6206544" cy="427692"/>
            </a:xfrm>
          </p:grpSpPr>
          <p:cxnSp>
            <p:nvCxnSpPr>
              <p:cNvPr id="15" name="直線接點 14"/>
              <p:cNvCxnSpPr>
                <a:stCxn id="36" idx="6"/>
                <a:endCxn id="30" idx="2"/>
              </p:cNvCxnSpPr>
              <p:nvPr/>
            </p:nvCxnSpPr>
            <p:spPr>
              <a:xfrm>
                <a:off x="2753171" y="3080412"/>
                <a:ext cx="4461630" cy="14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02" name="文字方塊 15"/>
              <p:cNvSpPr txBox="1">
                <a:spLocks noChangeArrowheads="1"/>
              </p:cNvSpPr>
              <p:nvPr/>
            </p:nvSpPr>
            <p:spPr bwMode="auto"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</a:p>
            </p:txBody>
          </p:sp>
          <p:sp>
            <p:nvSpPr>
              <p:cNvPr id="71703" name="文字方塊 16"/>
              <p:cNvSpPr txBox="1">
                <a:spLocks noChangeArrowheads="1"/>
              </p:cNvSpPr>
              <p:nvPr/>
            </p:nvSpPr>
            <p:spPr bwMode="auto">
              <a:xfrm>
                <a:off x="7100941" y="2699628"/>
                <a:ext cx="1265335" cy="26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2230</a:t>
                </a:r>
                <a:r>
                  <a:rPr kumimoji="0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844" y="3055190"/>
                <a:ext cx="70798" cy="72227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209" y="1715014"/>
              <a:ext cx="8015" cy="125079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1" idx="4"/>
              <a:endCxn id="34" idx="0"/>
            </p:cNvCxnSpPr>
            <p:nvPr/>
          </p:nvCxnSpPr>
          <p:spPr>
            <a:xfrm>
              <a:off x="7028077" y="1718453"/>
              <a:ext cx="4008" cy="124964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2275" y="1733357"/>
              <a:ext cx="1653742" cy="1232451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698" name="文字方塊 31"/>
            <p:cNvSpPr txBox="1">
              <a:spLocks noChangeArrowheads="1"/>
            </p:cNvSpPr>
            <p:nvPr/>
          </p:nvSpPr>
          <p:spPr bwMode="auto">
            <a:xfrm>
              <a:off x="3593793" y="1304810"/>
              <a:ext cx="1454132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</a:p>
          </p:txBody>
        </p:sp>
        <p:sp>
          <p:nvSpPr>
            <p:cNvPr id="71699" name="文字方塊 32"/>
            <p:cNvSpPr txBox="1">
              <a:spLocks noChangeArrowheads="1"/>
            </p:cNvSpPr>
            <p:nvPr/>
          </p:nvSpPr>
          <p:spPr bwMode="auto">
            <a:xfrm>
              <a:off x="1352189" y="2833260"/>
              <a:ext cx="1166100" cy="2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228449" y="2970394"/>
              <a:ext cx="72134" cy="72227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063" y="3589338"/>
            <a:ext cx="85725" cy="100012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0925" y="3535363"/>
            <a:ext cx="3019425" cy="309562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4" idx="2"/>
          </p:cNvCxnSpPr>
          <p:nvPr/>
        </p:nvCxnSpPr>
        <p:spPr>
          <a:xfrm>
            <a:off x="5435600" y="3654425"/>
            <a:ext cx="1955800" cy="317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689" name="文字方塊 38"/>
          <p:cNvSpPr txBox="1">
            <a:spLocks noChangeArrowheads="1"/>
          </p:cNvSpPr>
          <p:nvPr/>
        </p:nvSpPr>
        <p:spPr bwMode="auto">
          <a:xfrm>
            <a:off x="3348038" y="3679825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橢圓 33"/>
          <p:cNvSpPr/>
          <p:nvPr/>
        </p:nvSpPr>
        <p:spPr>
          <a:xfrm>
            <a:off x="7391400" y="3608388"/>
            <a:ext cx="85725" cy="100012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83413" y="1895475"/>
            <a:ext cx="403225" cy="171608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692" name="投影片編號版面配置區 3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3E58195-E84F-4E20-9EE3-0A4FCA37041B}" type="slidenum">
              <a:rPr lang="zh-TW" altLang="en-US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3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719138"/>
          </a:xfrm>
        </p:spPr>
        <p:txBody>
          <a:bodyPr/>
          <a:lstStyle/>
          <a:p>
            <a:pPr algn="ctr"/>
            <a:r>
              <a:rPr lang="zh-TW" altLang="en-US" sz="4400" smtClean="0">
                <a:latin typeface="Comic Sans MS" panose="030F0702030302020204" pitchFamily="66" charset="0"/>
              </a:rPr>
              <a:t>上線時程</a:t>
            </a:r>
            <a:r>
              <a:rPr lang="en-US" altLang="zh-TW" sz="4400" smtClean="0">
                <a:latin typeface="Comic Sans MS" panose="030F0702030302020204" pitchFamily="66" charset="0"/>
              </a:rPr>
              <a:t>&amp;</a:t>
            </a:r>
            <a:r>
              <a:rPr lang="zh-TW" altLang="en-US" sz="4400" smtClean="0">
                <a:latin typeface="Comic Sans MS" panose="030F0702030302020204" pitchFamily="66" charset="0"/>
              </a:rPr>
              <a:t>重要提醒</a:t>
            </a:r>
          </a:p>
        </p:txBody>
      </p:sp>
      <p:sp>
        <p:nvSpPr>
          <p:cNvPr id="7270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226F3E8-42F2-4EB5-B98B-B486FE3FE72B}" type="slidenum">
              <a:rPr lang="zh-TW" altLang="en-US"/>
              <a:pPr/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r>
              <a:rPr lang="en-US" altLang="zh-TW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104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7950" y="1146175"/>
          <a:ext cx="4392613" cy="458787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96432"/>
                <a:gridCol w="720100"/>
                <a:gridCol w="576080"/>
              </a:tblGrid>
              <a:tr h="4296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67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650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42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臺北市內湖區西湖國民小學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7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臺北市萬華區東園國民小學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7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臺北市信義區永春國民小學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91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7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臺北市大安區金華國民小學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7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臺北市立內湖高級中學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7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臺北市立松山高級中學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201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7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臺北市立南港高工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308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376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1B0AB-DB9E-41B7-9F04-6032B4C39D78}" type="slidenum">
              <a:rPr lang="zh-TW" altLang="en-US"/>
              <a:pPr/>
              <a:t>67</a:t>
            </a:fld>
            <a:endParaRPr lang="zh-TW" altLang="en-US"/>
          </a:p>
        </p:txBody>
      </p:sp>
      <p:sp>
        <p:nvSpPr>
          <p:cNvPr id="73763" name="文字方塊 7"/>
          <p:cNvSpPr txBox="1">
            <a:spLocks noChangeArrowheads="1"/>
          </p:cNvSpPr>
          <p:nvPr/>
        </p:nvSpPr>
        <p:spPr bwMode="auto">
          <a:xfrm>
            <a:off x="457200" y="5954713"/>
            <a:ext cx="594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預計上線日期：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/>
        </p:nvGraphicFramePr>
        <p:xfrm>
          <a:off x="4500563" y="1143000"/>
          <a:ext cx="4546600" cy="415766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907837"/>
                <a:gridCol w="805589"/>
                <a:gridCol w="833174"/>
              </a:tblGrid>
              <a:tr h="4414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臺北市立永春高級中學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154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75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臺北市立南湖高級中學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154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47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臺北市立西松高級中學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175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47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臺北市立南港高級中學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188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47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臺北市立和平高級中學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195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47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臺北市立松山家商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226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47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臺北市立松山工農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293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250825" y="-26988"/>
            <a:ext cx="8229600" cy="719138"/>
          </a:xfrm>
        </p:spPr>
        <p:txBody>
          <a:bodyPr/>
          <a:lstStyle/>
          <a:p>
            <a:r>
              <a:rPr lang="en-US" altLang="zh-TW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104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04800" y="692150"/>
          <a:ext cx="8567738" cy="495617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807914"/>
                <a:gridCol w="791976"/>
                <a:gridCol w="575982"/>
                <a:gridCol w="3023907"/>
                <a:gridCol w="791976"/>
                <a:gridCol w="575983"/>
              </a:tblGrid>
              <a:tr h="4641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1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臺北市立麗山高級中學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110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臺北市立東湖國民中學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1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臺北市立大理高級中學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臺北市立興雅國民中學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1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臺北市立永吉國民中學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104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臺北市立萬華國民中學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1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臺北市立信義國民中學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136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臺北市立明湖國民中學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1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臺北市立內湖國民中學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臺北市立麗山國民中學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188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1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臺北市立龍門國民中學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143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臺北市立介壽國民中學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1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臺北市立誠正國民中學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145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臺北市立敦化國民中學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203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1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臺北市立仁愛國民中學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214</a:t>
                      </a: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臺北市立金華國民中學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250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481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D79F3F6-0B42-4838-81D5-CD77DA82015F}" type="slidenum">
              <a:rPr lang="zh-TW" altLang="en-US"/>
              <a:pPr/>
              <a:t>68</a:t>
            </a:fld>
            <a:endParaRPr lang="zh-TW" altLang="en-US"/>
          </a:p>
        </p:txBody>
      </p:sp>
      <p:sp>
        <p:nvSpPr>
          <p:cNvPr id="74817" name="文字方塊 7"/>
          <p:cNvSpPr txBox="1">
            <a:spLocks noChangeArrowheads="1"/>
          </p:cNvSpPr>
          <p:nvPr/>
        </p:nvSpPr>
        <p:spPr bwMode="auto">
          <a:xfrm>
            <a:off x="395288" y="6197600"/>
            <a:ext cx="521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預計上線日期：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250825" y="-26988"/>
            <a:ext cx="8229600" cy="719138"/>
          </a:xfrm>
        </p:spPr>
        <p:txBody>
          <a:bodyPr/>
          <a:lstStyle/>
          <a:p>
            <a:r>
              <a:rPr lang="en-US" altLang="zh-TW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104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63513" y="714375"/>
          <a:ext cx="8872537" cy="495458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6854"/>
                <a:gridCol w="651102"/>
                <a:gridCol w="596473"/>
                <a:gridCol w="3131483"/>
                <a:gridCol w="820151"/>
                <a:gridCol w="596474"/>
              </a:tblGrid>
              <a:tr h="4640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臺北市內湖區南湖國民小學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136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臺北市內湖區內湖國民小學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173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29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臺北市松山區西松國民小學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140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臺北市大安區建安國民小學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174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臺北市松山區民權國民小學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142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臺北市信義區博愛國民小學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臺北市大安區龍安國民小學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144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臺北市信義區光復國民小學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197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臺北市內湖區明湖國民小學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臺北市大安區仁愛國民小學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210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臺北市大安區幸安國民小學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臺北市松山區敦化國民小學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227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臺北市松山區民生國民小學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臺北市內湖區東湖國民小學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167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2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臺北市內湖區麗湖國民小學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113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en-US" altLang="zh-TW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584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7245583-2CF5-436F-B95D-E873A29DFCA8}" type="slidenum">
              <a:rPr lang="zh-TW" altLang="en-US"/>
              <a:pPr/>
              <a:t>69</a:t>
            </a:fld>
            <a:endParaRPr lang="zh-TW" altLang="en-US"/>
          </a:p>
        </p:txBody>
      </p:sp>
      <p:sp>
        <p:nvSpPr>
          <p:cNvPr id="75841" name="文字方塊 7"/>
          <p:cNvSpPr txBox="1">
            <a:spLocks noChangeArrowheads="1"/>
          </p:cNvSpPr>
          <p:nvPr/>
        </p:nvSpPr>
        <p:spPr bwMode="auto">
          <a:xfrm>
            <a:off x="250825" y="6146800"/>
            <a:ext cx="522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預計上線日期：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6894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2292" name="內容版面配置區 2"/>
          <p:cNvSpPr>
            <a:spLocks noGrp="1"/>
          </p:cNvSpPr>
          <p:nvPr>
            <p:ph idx="1"/>
          </p:nvPr>
        </p:nvSpPr>
        <p:spPr bwMode="auto">
          <a:xfrm>
            <a:off x="179388" y="1700213"/>
            <a:ext cx="4149725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檢查個人基本資料</a:t>
            </a:r>
            <a:endParaRPr lang="en-US" altLang="zh-TW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/>
              <a:t> </a:t>
            </a:r>
            <a:r>
              <a:rPr lang="zh-TW" altLang="en-US" sz="2400" b="1" smtClean="0">
                <a:solidFill>
                  <a:srgbClr val="FF0000"/>
                </a:solidFill>
              </a:rPr>
              <a:t>    </a:t>
            </a:r>
            <a:r>
              <a:rPr lang="en-US" altLang="zh-TW" sz="2400" b="1" smtClean="0">
                <a:solidFill>
                  <a:srgbClr val="FF0000"/>
                </a:solidFill>
              </a:rPr>
              <a:t>(</a:t>
            </a:r>
            <a:r>
              <a:rPr lang="zh-TW" altLang="en-US" sz="2400" b="1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smtClean="0">
                <a:solidFill>
                  <a:srgbClr val="FF0000"/>
                </a:solidFill>
              </a:rPr>
              <a:t>-&gt;</a:t>
            </a:r>
            <a:r>
              <a:rPr lang="zh-TW" altLang="en-US" sz="2400" b="1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400" b="1" smtClean="0">
              <a:solidFill>
                <a:srgbClr val="FF0000"/>
              </a:solidFill>
            </a:endParaRPr>
          </a:p>
          <a:p>
            <a:r>
              <a:rPr lang="zh-TW" altLang="en-US" sz="2400" b="1" smtClean="0"/>
              <a:t>必檢查項目</a:t>
            </a:r>
            <a:endParaRPr lang="en-US" altLang="zh-TW" sz="2400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/>
              <a:t>    姓名、身分證字號、員工代號、休假年資、全年休假天數、每小時加班費</a:t>
            </a:r>
          </a:p>
          <a:p>
            <a:r>
              <a:rPr lang="zh-TW" altLang="en-US" sz="2400" b="1" smtClean="0"/>
              <a:t>資料有誤，需請差勤管理者協助修正</a:t>
            </a:r>
            <a:endParaRPr lang="en-US" altLang="zh-TW" sz="2400" b="1" smtClean="0"/>
          </a:p>
        </p:txBody>
      </p:sp>
      <p:sp>
        <p:nvSpPr>
          <p:cNvPr id="6" name="矩形圖說文字 5"/>
          <p:cNvSpPr/>
          <p:nvPr/>
        </p:nvSpPr>
        <p:spPr>
          <a:xfrm>
            <a:off x="3924300" y="1196975"/>
            <a:ext cx="1871663" cy="431800"/>
          </a:xfrm>
          <a:prstGeom prst="wedgeRectCallout">
            <a:avLst>
              <a:gd name="adj1" fmla="val -5133"/>
              <a:gd name="adj2" fmla="val 3613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個人基本資料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4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94B428-335F-40FA-8791-51FA9CF93B1D}" type="slidenum">
              <a:rPr lang="zh-TW" altLang="en-US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r>
              <a:rPr lang="en-US" altLang="zh-TW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104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年度第二梯次導入機關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341438"/>
          <a:ext cx="4248150" cy="437038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96110"/>
                <a:gridCol w="576020"/>
                <a:gridCol w="576019"/>
              </a:tblGrid>
              <a:tr h="4639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39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臺北市立大直高級中學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183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29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臺北市立百齡高級中學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189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臺北市立陽明高級中學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190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臺北市立景美女子高級中學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193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臺北市立成淵高級中學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213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臺北市立中山女子高級中學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232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臺北市立復興高級中學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233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68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30C0314-ACB5-490F-8B07-CA5451451953}" type="slidenum">
              <a:rPr lang="zh-TW" altLang="en-US"/>
              <a:pPr/>
              <a:t>70</a:t>
            </a:fld>
            <a:endParaRPr lang="zh-TW" altLang="en-US"/>
          </a:p>
        </p:txBody>
      </p:sp>
      <p:sp>
        <p:nvSpPr>
          <p:cNvPr id="76832" name="文字方塊 7"/>
          <p:cNvSpPr txBox="1">
            <a:spLocks noChangeArrowheads="1"/>
          </p:cNvSpPr>
          <p:nvPr/>
        </p:nvSpPr>
        <p:spPr bwMode="auto">
          <a:xfrm>
            <a:off x="900113" y="5954713"/>
            <a:ext cx="594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預計上線日期：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/>
        </p:nvGraphicFramePr>
        <p:xfrm>
          <a:off x="4572000" y="1341438"/>
          <a:ext cx="4402138" cy="437038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0708"/>
                <a:gridCol w="647970"/>
                <a:gridCol w="683460"/>
              </a:tblGrid>
              <a:tr h="4639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39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臺北市立萬芳高級中學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213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29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臺北市立中正高級中學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220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臺北市立大同高級中學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223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臺北市立木柵高工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226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臺北市立第一女子高級中學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臺北市立士林高商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270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臺北市立建國高級中學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310</a:t>
                      </a:r>
                    </a:p>
                  </a:txBody>
                  <a:tcPr marL="9523" marR="9523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250825" y="-26988"/>
            <a:ext cx="8229600" cy="719138"/>
          </a:xfrm>
        </p:spPr>
        <p:txBody>
          <a:bodyPr/>
          <a:lstStyle/>
          <a:p>
            <a:r>
              <a:rPr lang="en-US" altLang="zh-TW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104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年度第</a:t>
            </a:r>
            <a:r>
              <a:rPr lang="zh-TW" altLang="en-US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04800" y="692150"/>
          <a:ext cx="8567738" cy="502602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807914"/>
                <a:gridCol w="791976"/>
                <a:gridCol w="575982"/>
                <a:gridCol w="3023907"/>
                <a:gridCol w="791976"/>
                <a:gridCol w="575983"/>
              </a:tblGrid>
              <a:tr h="46412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12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臺北市立建成國民中學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86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臺北市立天母國民中學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12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臺北市立景美國民中學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131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臺北市立中正國民中學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197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6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臺北市立士林國民中學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臺北市立石牌國民中學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6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臺北市立實踐國民中學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142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臺北市立啟明學校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6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臺北市立明德國民中學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146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臺北市立啟聰學校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6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臺北市立景興國民中學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153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臺北市立啟智學校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1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臺北市立南門國民中學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156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臺北市中山區五常國民小學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18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臺北市立北投國民中學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166</a:t>
                      </a: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臺北市士林區士林國民小學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788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1518BA9-EFA4-44BB-88A1-56A03CE39A5A}" type="slidenum">
              <a:rPr lang="zh-TW" altLang="en-US"/>
              <a:pPr/>
              <a:t>71</a:t>
            </a:fld>
            <a:endParaRPr lang="zh-TW" altLang="en-US"/>
          </a:p>
        </p:txBody>
      </p:sp>
      <p:sp>
        <p:nvSpPr>
          <p:cNvPr id="77889" name="文字方塊 6"/>
          <p:cNvSpPr txBox="1">
            <a:spLocks noChangeArrowheads="1"/>
          </p:cNvSpPr>
          <p:nvPr/>
        </p:nvSpPr>
        <p:spPr bwMode="auto">
          <a:xfrm>
            <a:off x="395288" y="6137275"/>
            <a:ext cx="594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預計上線日期：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>
          <a:xfrm>
            <a:off x="250825" y="-26988"/>
            <a:ext cx="8229600" cy="719138"/>
          </a:xfrm>
        </p:spPr>
        <p:txBody>
          <a:bodyPr/>
          <a:lstStyle/>
          <a:p>
            <a:r>
              <a:rPr lang="en-US" altLang="zh-TW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104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年度第</a:t>
            </a:r>
            <a:r>
              <a:rPr lang="zh-TW" altLang="en-US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zh-TW" altLang="en-US" smtClean="0">
                <a:solidFill>
                  <a:srgbClr val="37609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63513" y="714375"/>
          <a:ext cx="8872537" cy="498951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6854"/>
                <a:gridCol w="651102"/>
                <a:gridCol w="596473"/>
                <a:gridCol w="3131483"/>
                <a:gridCol w="820151"/>
                <a:gridCol w="596474"/>
              </a:tblGrid>
              <a:tr h="4639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399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臺北市中正區河堤國民小學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63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臺北市士林區社子國民小學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29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臺北市文山區萬芳國民小學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臺北市大安區大安國民小學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臺北市大同區大龍國民小學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98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臺北市中正區東門國民小學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臺北市北投區關渡國民小學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101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臺北市中山區中山國民小學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臺北市文山區木柵國民小學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102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臺北市北投區北投國民小學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01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臺北市文山區力行國民小學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115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臺北市中正區國語實驗國民小學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173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臺北市北投區文化國民小學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122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臺北市北投區石牌國民小學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211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90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臺北市士林區天母國民小學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145</a:t>
                      </a:r>
                    </a:p>
                  </a:txBody>
                  <a:tcPr marL="9524" marR="9524" marT="9523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臺北市立蘭雅國民中學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891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AD0AE7D-F783-4F28-A51A-6C3C9B050EC3}" type="slidenum">
              <a:rPr lang="zh-TW" altLang="en-US"/>
              <a:pPr/>
              <a:t>72</a:t>
            </a:fld>
            <a:endParaRPr lang="zh-TW" altLang="en-US"/>
          </a:p>
        </p:txBody>
      </p:sp>
      <p:sp>
        <p:nvSpPr>
          <p:cNvPr id="78913" name="文字方塊 7"/>
          <p:cNvSpPr txBox="1">
            <a:spLocks noChangeArrowheads="1"/>
          </p:cNvSpPr>
          <p:nvPr/>
        </p:nvSpPr>
        <p:spPr bwMode="auto">
          <a:xfrm>
            <a:off x="250825" y="6146800"/>
            <a:ext cx="522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預計上線日期：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0"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692150"/>
            <a:ext cx="8229600" cy="489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000" b="1" smtClean="0">
                <a:solidFill>
                  <a:srgbClr val="C00000"/>
                </a:solidFill>
              </a:rPr>
              <a:t>系統上線規劃：</a:t>
            </a:r>
            <a:endParaRPr lang="en-US" altLang="zh-TW" sz="2000" b="1" smtClean="0">
              <a:solidFill>
                <a:srgbClr val="C0000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上線後一星期內請同仁紙本</a:t>
            </a:r>
            <a:r>
              <a:rPr lang="en-US" altLang="zh-TW" sz="2000" b="1" smtClean="0">
                <a:solidFill>
                  <a:srgbClr val="002060"/>
                </a:solidFill>
              </a:rPr>
              <a:t>(</a:t>
            </a:r>
            <a:r>
              <a:rPr lang="zh-TW" altLang="en-US" sz="2000" b="1" smtClean="0">
                <a:solidFill>
                  <a:srgbClr val="002060"/>
                </a:solidFill>
              </a:rPr>
              <a:t>原做法</a:t>
            </a:r>
            <a:r>
              <a:rPr lang="en-US" altLang="zh-TW" sz="2000" b="1" smtClean="0">
                <a:solidFill>
                  <a:srgbClr val="002060"/>
                </a:solidFill>
              </a:rPr>
              <a:t>)</a:t>
            </a:r>
            <a:r>
              <a:rPr lang="zh-TW" altLang="en-US" sz="2000" b="1" smtClean="0">
                <a:solidFill>
                  <a:srgbClr val="002060"/>
                </a:solidFill>
              </a:rPr>
              <a:t>及線上系統都需同時送出假單</a:t>
            </a:r>
            <a:r>
              <a:rPr lang="en-US" altLang="zh-TW" sz="2000" b="1" smtClean="0">
                <a:solidFill>
                  <a:srgbClr val="002060"/>
                </a:solidFill>
              </a:rPr>
              <a:t>(</a:t>
            </a:r>
            <a:r>
              <a:rPr lang="zh-TW" altLang="en-US" sz="2000" b="1" smtClean="0">
                <a:solidFill>
                  <a:srgbClr val="002060"/>
                </a:solidFill>
              </a:rPr>
              <a:t>依機關差勤管理人員決定是否併行</a:t>
            </a:r>
            <a:r>
              <a:rPr lang="en-US" altLang="zh-TW" sz="2000" b="1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以線上差勤系統的資料為主</a:t>
            </a:r>
            <a:endParaRPr lang="en-US" altLang="zh-TW" sz="2000" b="1" smtClean="0">
              <a:solidFill>
                <a:srgbClr val="002060"/>
              </a:solidFill>
            </a:endParaRPr>
          </a:p>
          <a:p>
            <a:r>
              <a:rPr lang="zh-TW" altLang="en-US" sz="2000" b="1" smtClean="0">
                <a:solidFill>
                  <a:srgbClr val="C00000"/>
                </a:solidFill>
              </a:rPr>
              <a:t>刷卡動作規定</a:t>
            </a:r>
            <a:r>
              <a:rPr lang="en-US" altLang="zh-TW" sz="2000" b="1" smtClean="0">
                <a:solidFill>
                  <a:srgbClr val="C00000"/>
                </a:solidFill>
              </a:rPr>
              <a:t>(</a:t>
            </a:r>
            <a:r>
              <a:rPr lang="zh-TW" altLang="en-US" sz="2000" b="1" smtClean="0">
                <a:solidFill>
                  <a:srgbClr val="C00000"/>
                </a:solidFill>
              </a:rPr>
              <a:t>有使用卡鐘的機關學校</a:t>
            </a:r>
            <a:r>
              <a:rPr lang="en-US" altLang="zh-TW" sz="2000" b="1" smtClean="0">
                <a:solidFill>
                  <a:srgbClr val="C00000"/>
                </a:solidFill>
              </a:rPr>
              <a:t>)</a:t>
            </a:r>
            <a:r>
              <a:rPr lang="zh-TW" altLang="en-US" sz="2000" b="1" smtClean="0">
                <a:solidFill>
                  <a:srgbClr val="002060"/>
                </a:solidFill>
              </a:rPr>
              <a:t>：</a:t>
            </a: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使用卡鐘刷卡。</a:t>
            </a:r>
            <a:endParaRPr lang="en-US" altLang="zh-TW" sz="2000" b="1" smtClean="0">
              <a:solidFill>
                <a:srgbClr val="00206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進、出機關</a:t>
            </a:r>
            <a:r>
              <a:rPr lang="en-US" altLang="zh-TW" sz="2000" b="1" smtClean="0">
                <a:solidFill>
                  <a:srgbClr val="002060"/>
                </a:solidFill>
              </a:rPr>
              <a:t>(</a:t>
            </a:r>
            <a:r>
              <a:rPr lang="zh-TW" altLang="en-US" sz="2000" b="1" smtClean="0">
                <a:solidFill>
                  <a:srgbClr val="002060"/>
                </a:solidFill>
              </a:rPr>
              <a:t>臨時公出差</a:t>
            </a:r>
            <a:r>
              <a:rPr lang="en-US" altLang="zh-TW" sz="2000" b="1" smtClean="0">
                <a:solidFill>
                  <a:srgbClr val="002060"/>
                </a:solidFill>
              </a:rPr>
              <a:t>)</a:t>
            </a:r>
            <a:r>
              <a:rPr lang="zh-TW" altLang="en-US" sz="2000" b="1" smtClean="0">
                <a:solidFill>
                  <a:srgbClr val="002060"/>
                </a:solidFill>
              </a:rPr>
              <a:t>都要刷卡。</a:t>
            </a:r>
            <a:endParaRPr lang="en-US" altLang="zh-TW" sz="2000" b="1" smtClean="0">
              <a:solidFill>
                <a:srgbClr val="00206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若下午請半天假，請按</a:t>
            </a:r>
            <a:r>
              <a:rPr lang="en-US" altLang="zh-TW" sz="2000" b="1" smtClean="0">
                <a:solidFill>
                  <a:srgbClr val="002060"/>
                </a:solidFill>
              </a:rPr>
              <a:t>《</a:t>
            </a:r>
            <a:r>
              <a:rPr lang="zh-TW" altLang="en-US" sz="2000" b="1" smtClean="0">
                <a:solidFill>
                  <a:srgbClr val="002060"/>
                </a:solidFill>
              </a:rPr>
              <a:t>下班</a:t>
            </a:r>
            <a:r>
              <a:rPr lang="en-US" altLang="zh-TW" sz="2000" b="1" smtClean="0">
                <a:solidFill>
                  <a:srgbClr val="002060"/>
                </a:solidFill>
              </a:rPr>
              <a:t>》</a:t>
            </a:r>
            <a:r>
              <a:rPr lang="zh-TW" altLang="en-US" sz="2000" b="1" smtClean="0">
                <a:solidFill>
                  <a:srgbClr val="002060"/>
                </a:solidFill>
              </a:rPr>
              <a:t>再刷卡；若上午請半天假，中午來上班時，請按</a:t>
            </a:r>
            <a:r>
              <a:rPr lang="en-US" altLang="zh-TW" sz="2000" b="1" smtClean="0">
                <a:solidFill>
                  <a:srgbClr val="002060"/>
                </a:solidFill>
              </a:rPr>
              <a:t>《</a:t>
            </a:r>
            <a:r>
              <a:rPr lang="zh-TW" altLang="en-US" sz="2000" b="1" smtClean="0">
                <a:solidFill>
                  <a:srgbClr val="002060"/>
                </a:solidFill>
              </a:rPr>
              <a:t>上班</a:t>
            </a:r>
            <a:r>
              <a:rPr lang="en-US" altLang="zh-TW" sz="2000" b="1" smtClean="0">
                <a:solidFill>
                  <a:srgbClr val="002060"/>
                </a:solidFill>
              </a:rPr>
              <a:t>》</a:t>
            </a:r>
            <a:r>
              <a:rPr lang="zh-TW" altLang="en-US" sz="2000" b="1" smtClean="0">
                <a:solidFill>
                  <a:srgbClr val="002060"/>
                </a:solidFill>
              </a:rPr>
              <a:t>再刷卡</a:t>
            </a:r>
            <a:endParaRPr lang="en-US" altLang="zh-TW" sz="2400" b="1" smtClean="0">
              <a:solidFill>
                <a:srgbClr val="C00000"/>
              </a:solidFill>
            </a:endParaRPr>
          </a:p>
          <a:p>
            <a:r>
              <a:rPr lang="zh-TW" altLang="en-US" sz="2000" b="1" smtClean="0">
                <a:solidFill>
                  <a:srgbClr val="C00000"/>
                </a:solidFill>
              </a:rPr>
              <a:t>加班規定</a:t>
            </a:r>
            <a:r>
              <a:rPr lang="en-US" altLang="zh-TW" sz="2000" b="1" smtClean="0">
                <a:solidFill>
                  <a:srgbClr val="C00000"/>
                </a:solidFill>
              </a:rPr>
              <a:t>(</a:t>
            </a:r>
            <a:r>
              <a:rPr lang="zh-TW" altLang="en-US" sz="2000" b="1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sz="2000" b="1" smtClean="0">
                <a:solidFill>
                  <a:srgbClr val="C00000"/>
                </a:solidFill>
              </a:rPr>
              <a:t>)</a:t>
            </a:r>
            <a:r>
              <a:rPr lang="zh-TW" altLang="en-US" sz="2000" b="1" smtClean="0">
                <a:solidFill>
                  <a:srgbClr val="002060"/>
                </a:solidFill>
              </a:rPr>
              <a:t>：</a:t>
            </a:r>
            <a:endParaRPr lang="en-US" altLang="zh-TW" sz="2000" b="1" smtClean="0">
              <a:solidFill>
                <a:srgbClr val="00206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加班時數規定， 一般加班每日上限</a:t>
            </a:r>
            <a:r>
              <a:rPr lang="en-US" altLang="zh-TW" sz="2000" b="1" smtClean="0">
                <a:solidFill>
                  <a:srgbClr val="002060"/>
                </a:solidFill>
              </a:rPr>
              <a:t>4</a:t>
            </a:r>
            <a:r>
              <a:rPr lang="zh-TW" altLang="en-US" sz="2000" b="1" smtClean="0">
                <a:solidFill>
                  <a:srgbClr val="002060"/>
                </a:solidFill>
              </a:rPr>
              <a:t>小時。</a:t>
            </a:r>
            <a:endParaRPr lang="en-US" altLang="zh-TW" sz="2000" b="1" smtClean="0">
              <a:solidFill>
                <a:srgbClr val="00206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加班費請領上限，一般加班每月</a:t>
            </a:r>
            <a:r>
              <a:rPr lang="en-US" altLang="zh-TW" sz="2000" b="1" smtClean="0">
                <a:solidFill>
                  <a:srgbClr val="002060"/>
                </a:solidFill>
              </a:rPr>
              <a:t>20</a:t>
            </a:r>
            <a:r>
              <a:rPr lang="zh-TW" altLang="en-US" sz="2000" b="1" smtClean="0">
                <a:solidFill>
                  <a:srgbClr val="002060"/>
                </a:solidFill>
              </a:rPr>
              <a:t>小時</a:t>
            </a:r>
            <a:endParaRPr lang="en-US" altLang="zh-TW" sz="2000" b="1" smtClean="0">
              <a:solidFill>
                <a:srgbClr val="00206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加班申請單要主管決行同意後系統才會核予時數</a:t>
            </a:r>
            <a:endParaRPr lang="en-US" altLang="zh-TW" sz="2000" b="1" smtClean="0">
              <a:solidFill>
                <a:srgbClr val="002060"/>
              </a:solidFill>
            </a:endParaRPr>
          </a:p>
          <a:p>
            <a:r>
              <a:rPr lang="zh-TW" altLang="en-US" sz="2000" b="1" smtClean="0">
                <a:solidFill>
                  <a:srgbClr val="C00000"/>
                </a:solidFill>
              </a:rPr>
              <a:t>假單後補期限</a:t>
            </a:r>
            <a:r>
              <a:rPr lang="en-US" altLang="zh-TW" sz="2000" b="1" smtClean="0">
                <a:solidFill>
                  <a:srgbClr val="C00000"/>
                </a:solidFill>
              </a:rPr>
              <a:t>(</a:t>
            </a:r>
            <a:r>
              <a:rPr lang="zh-TW" altLang="en-US" sz="2000" b="1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sz="2000" b="1" smtClean="0">
                <a:solidFill>
                  <a:srgbClr val="C00000"/>
                </a:solidFill>
              </a:rPr>
              <a:t>)</a:t>
            </a:r>
            <a:r>
              <a:rPr lang="zh-TW" altLang="en-US" sz="2000" b="1" smtClean="0">
                <a:solidFill>
                  <a:srgbClr val="C00000"/>
                </a:solidFill>
              </a:rPr>
              <a:t>：</a:t>
            </a:r>
            <a:endParaRPr lang="en-US" altLang="zh-TW" sz="2000" b="1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smtClean="0">
                <a:solidFill>
                  <a:srgbClr val="C00000"/>
                </a:solidFill>
              </a:rPr>
              <a:t>      下方為系統預設值</a:t>
            </a:r>
            <a:r>
              <a:rPr lang="en-US" altLang="zh-TW" sz="2000" b="1" smtClean="0">
                <a:solidFill>
                  <a:srgbClr val="C00000"/>
                </a:solidFill>
              </a:rPr>
              <a:t>:</a:t>
            </a:r>
            <a:endParaRPr lang="zh-TW" altLang="en-US" sz="2000" b="1" smtClean="0">
              <a:solidFill>
                <a:srgbClr val="C0000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一般假單 </a:t>
            </a:r>
            <a:r>
              <a:rPr lang="en-US" altLang="zh-TW" sz="2000" b="1" smtClean="0">
                <a:solidFill>
                  <a:srgbClr val="002060"/>
                </a:solidFill>
              </a:rPr>
              <a:t>3 </a:t>
            </a:r>
            <a:r>
              <a:rPr lang="zh-TW" altLang="en-US" sz="2000" b="1" smtClean="0">
                <a:solidFill>
                  <a:srgbClr val="002060"/>
                </a:solidFill>
              </a:rPr>
              <a:t>天 </a:t>
            </a:r>
            <a:r>
              <a:rPr lang="en-US" altLang="zh-TW" sz="2000" b="1" smtClean="0">
                <a:solidFill>
                  <a:srgbClr val="002060"/>
                </a:solidFill>
              </a:rPr>
              <a:t>(</a:t>
            </a:r>
            <a:r>
              <a:rPr lang="zh-TW" altLang="en-US" sz="2000" b="1" smtClean="0">
                <a:solidFill>
                  <a:srgbClr val="002060"/>
                </a:solidFill>
              </a:rPr>
              <a:t>事、病、休</a:t>
            </a:r>
            <a:r>
              <a:rPr lang="en-US" altLang="zh-TW" sz="2000" b="1" smtClean="0">
                <a:solidFill>
                  <a:srgbClr val="002060"/>
                </a:solidFill>
              </a:rPr>
              <a:t>…)</a:t>
            </a:r>
            <a:endParaRPr lang="zh-TW" altLang="en-US" sz="2000" b="1" smtClean="0">
              <a:solidFill>
                <a:srgbClr val="002060"/>
              </a:solidFill>
            </a:endParaRPr>
          </a:p>
          <a:p>
            <a:pPr lvl="1"/>
            <a:r>
              <a:rPr lang="zh-TW" altLang="en-US" sz="2000" b="1" smtClean="0">
                <a:solidFill>
                  <a:srgbClr val="002060"/>
                </a:solidFill>
              </a:rPr>
              <a:t>加班 </a:t>
            </a:r>
            <a:r>
              <a:rPr lang="en-US" altLang="zh-TW" sz="2000" b="1" smtClean="0">
                <a:solidFill>
                  <a:srgbClr val="002060"/>
                </a:solidFill>
              </a:rPr>
              <a:t>3 </a:t>
            </a:r>
            <a:r>
              <a:rPr lang="zh-TW" altLang="en-US" sz="2000" b="1" smtClean="0">
                <a:solidFill>
                  <a:srgbClr val="002060"/>
                </a:solidFill>
              </a:rPr>
              <a:t>天</a:t>
            </a:r>
            <a:r>
              <a:rPr lang="en-US" altLang="zh-TW" sz="2000" b="1" smtClean="0">
                <a:solidFill>
                  <a:srgbClr val="002060"/>
                </a:solidFill>
              </a:rPr>
              <a:t>	</a:t>
            </a:r>
            <a:r>
              <a:rPr lang="zh-TW" altLang="en-US" sz="2000" b="1" smtClean="0">
                <a:solidFill>
                  <a:srgbClr val="002060"/>
                </a:solidFill>
              </a:rPr>
              <a:t>公差 </a:t>
            </a:r>
            <a:r>
              <a:rPr lang="en-US" altLang="zh-TW" sz="2000" b="1" smtClean="0">
                <a:solidFill>
                  <a:srgbClr val="002060"/>
                </a:solidFill>
              </a:rPr>
              <a:t>3 </a:t>
            </a:r>
            <a:r>
              <a:rPr lang="zh-TW" altLang="en-US" sz="2000" b="1" smtClean="0">
                <a:solidFill>
                  <a:srgbClr val="002060"/>
                </a:solidFill>
              </a:rPr>
              <a:t>天   忘刷卡 </a:t>
            </a:r>
            <a:r>
              <a:rPr lang="en-US" altLang="zh-TW" sz="2000" b="1" smtClean="0">
                <a:solidFill>
                  <a:srgbClr val="002060"/>
                </a:solidFill>
              </a:rPr>
              <a:t>3 </a:t>
            </a:r>
            <a:r>
              <a:rPr lang="zh-TW" altLang="en-US" sz="2000" b="1" smtClean="0">
                <a:solidFill>
                  <a:srgbClr val="002060"/>
                </a:solidFill>
              </a:rPr>
              <a:t>天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zh-TW" sz="2400" b="1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zh-TW" sz="2400" b="1" smtClean="0">
              <a:solidFill>
                <a:srgbClr val="002060"/>
              </a:solidFill>
            </a:endParaRPr>
          </a:p>
          <a:p>
            <a:pPr lvl="1"/>
            <a:endParaRPr lang="en-US" altLang="zh-TW" sz="2400" b="1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72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重要提醒</a:t>
            </a:r>
            <a:endParaRPr lang="zh-TW" altLang="en-US" sz="32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CD52085-B181-4A76-9E9D-344FCC26095D}" type="slidenum">
              <a:rPr lang="zh-TW" altLang="en-US"/>
              <a:pPr/>
              <a:t>73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7191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差假批核時，如何知道是否為決行關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899" name="矩形 2"/>
          <p:cNvSpPr>
            <a:spLocks noChangeArrowheads="1"/>
          </p:cNvSpPr>
          <p:nvPr/>
        </p:nvSpPr>
        <p:spPr bwMode="auto">
          <a:xfrm>
            <a:off x="900113" y="1773238"/>
            <a:ext cx="72723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在批核差假單時，若假單後方有顯示</a:t>
            </a:r>
            <a:endParaRPr kumimoji="0"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〔 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轉陳直屬主管 </a:t>
            </a:r>
            <a:r>
              <a:rPr kumimoji="0"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〕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功能，則該關為此假單之決行關</a:t>
            </a:r>
            <a:endParaRPr kumimoji="0"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endParaRPr kumimoji="0" lang="en-US" altLang="zh-TW" sz="20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kumimoji="0"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〔 </a:t>
            </a:r>
            <a:r>
              <a:rPr kumimoji="0"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轉陳直屬主管 </a:t>
            </a:r>
            <a:r>
              <a:rPr kumimoji="0"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〕</a:t>
            </a:r>
            <a:r>
              <a:rPr kumimoji="0"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 </a:t>
            </a:r>
            <a:r>
              <a:rPr kumimoji="0"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90000"/>
              </a:lnSpc>
            </a:pPr>
            <a:r>
              <a:rPr kumimoji="0"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僅供有批核決行權限主管上陳表單時使用；非表單  </a:t>
            </a:r>
            <a:endParaRPr kumimoji="0"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決行主管無法轉陳。 </a:t>
            </a:r>
            <a:r>
              <a:rPr kumimoji="0"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0" lang="zh-TW" altLang="en-US" sz="20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648017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372225" y="4941888"/>
            <a:ext cx="936625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0902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98E493E-8D0F-469A-B7CA-CC86233EF557}" type="slidenum">
              <a:rPr lang="zh-TW" altLang="en-US"/>
              <a:pPr/>
              <a:t>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7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23" name="矩形 2"/>
          <p:cNvSpPr>
            <a:spLocks noChangeArrowheads="1"/>
          </p:cNvSpPr>
          <p:nvPr/>
        </p:nvSpPr>
        <p:spPr bwMode="auto">
          <a:xfrm>
            <a:off x="755650" y="1628775"/>
            <a:ext cx="72723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kumimoji="0"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公出</a:t>
            </a:r>
            <a:endParaRPr kumimoji="0" lang="en-US" altLang="zh-TW" sz="28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當日短時間</a:t>
            </a:r>
            <a:r>
              <a:rPr kumimoji="0"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兩小時</a:t>
            </a:r>
            <a:r>
              <a:rPr kumimoji="0"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因公外出，不可領差旅費</a:t>
            </a:r>
            <a:endParaRPr kumimoji="0"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kumimoji="0" lang="en-US" altLang="zh-TW" sz="28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zh-TW" altLang="en-US" sz="20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0" lang="zh-TW" altLang="en-US" sz="20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482441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29A4918-C963-442E-B020-F811743BECE3}" type="slidenum">
              <a:rPr lang="zh-TW" altLang="en-US"/>
              <a:pPr/>
              <a:t>75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7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947" name="矩形 2"/>
          <p:cNvSpPr>
            <a:spLocks noChangeArrowheads="1"/>
          </p:cNvSpPr>
          <p:nvPr/>
        </p:nvSpPr>
        <p:spPr bwMode="auto">
          <a:xfrm>
            <a:off x="971550" y="1700213"/>
            <a:ext cx="72723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kumimoji="0"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公差</a:t>
            </a:r>
            <a:endParaRPr kumimoji="0" lang="en-US" altLang="zh-TW" sz="28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因公出差，含假日可有補休時數，可領差旅費</a:t>
            </a:r>
            <a:endParaRPr kumimoji="0"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911975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CC11DAC-2878-4032-9960-59222A9AFEB6}" type="slidenum">
              <a:rPr lang="zh-TW" altLang="en-US"/>
              <a:pPr/>
              <a:t>76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713"/>
            <a:ext cx="82296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971" name="矩形 2"/>
          <p:cNvSpPr>
            <a:spLocks noChangeArrowheads="1"/>
          </p:cNvSpPr>
          <p:nvPr/>
        </p:nvSpPr>
        <p:spPr bwMode="auto">
          <a:xfrm>
            <a:off x="971550" y="1773238"/>
            <a:ext cx="72723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kumimoji="0"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外勤</a:t>
            </a:r>
            <a:endParaRPr kumimoji="0" lang="en-US" altLang="zh-TW" sz="28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2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當日短時間</a:t>
            </a:r>
            <a:r>
              <a:rPr kumimoji="0"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兩小時</a:t>
            </a:r>
            <a:r>
              <a:rPr kumimoji="0"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因公外出，可請領外勤費</a:t>
            </a:r>
            <a:endParaRPr kumimoji="0" lang="en-US" altLang="zh-TW" sz="2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52768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66BAE74-68DA-41E5-BC5E-881666120301}" type="slidenum">
              <a:rPr lang="zh-TW" altLang="en-US"/>
              <a:pPr/>
              <a:t>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3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719138"/>
          </a:xfrm>
        </p:spPr>
        <p:txBody>
          <a:bodyPr/>
          <a:lstStyle/>
          <a:p>
            <a:pPr algn="ctr"/>
            <a:r>
              <a:rPr lang="en-US" altLang="zh-TW" sz="8000" smtClean="0">
                <a:latin typeface="Comic Sans MS" panose="030F0702030302020204" pitchFamily="66" charset="0"/>
              </a:rPr>
              <a:t>Q &amp; A</a:t>
            </a:r>
            <a:endParaRPr lang="zh-TW" altLang="en-US" sz="8000" smtClean="0">
              <a:latin typeface="Comic Sans MS" panose="030F0702030302020204" pitchFamily="66" charset="0"/>
            </a:endParaRPr>
          </a:p>
        </p:txBody>
      </p:sp>
      <p:sp>
        <p:nvSpPr>
          <p:cNvPr id="8499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C1D4E53-C5A7-4D6C-8171-F60498E7BB6B}" type="slidenum">
              <a:rPr lang="zh-TW" altLang="en-US"/>
              <a:pPr/>
              <a:t>78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50387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3316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700213"/>
            <a:ext cx="4149725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變更帳密</a:t>
            </a:r>
            <a:endParaRPr lang="en-US" altLang="zh-TW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>
                <a:solidFill>
                  <a:srgbClr val="FF0000"/>
                </a:solidFill>
              </a:rPr>
              <a:t>     </a:t>
            </a:r>
            <a:r>
              <a:rPr lang="en-US" altLang="zh-TW" sz="2400" b="1" smtClean="0">
                <a:solidFill>
                  <a:srgbClr val="FF0000"/>
                </a:solidFill>
              </a:rPr>
              <a:t>(</a:t>
            </a:r>
            <a:r>
              <a:rPr lang="zh-TW" altLang="en-US" sz="2400" b="1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smtClean="0">
                <a:solidFill>
                  <a:srgbClr val="FF0000"/>
                </a:solidFill>
              </a:rPr>
              <a:t>-&gt;</a:t>
            </a:r>
            <a:r>
              <a:rPr lang="zh-TW" altLang="en-US" sz="2400" b="1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400" b="1" smtClean="0">
              <a:solidFill>
                <a:srgbClr val="FF0000"/>
              </a:solidFill>
            </a:endParaRPr>
          </a:p>
          <a:p>
            <a:r>
              <a:rPr lang="zh-TW" altLang="en-US" sz="2400" b="1" smtClean="0"/>
              <a:t>可變更密碼</a:t>
            </a:r>
            <a:endParaRPr lang="en-US" altLang="zh-TW" sz="2400" b="1" smtClean="0"/>
          </a:p>
          <a:p>
            <a:r>
              <a:rPr lang="zh-TW" altLang="en-US" sz="2400" b="1" smtClean="0"/>
              <a:t>忘記帳號</a:t>
            </a:r>
            <a:r>
              <a:rPr lang="en-US" altLang="zh-TW" sz="2400" b="1" smtClean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/>
              <a:t>     可用身分證字號及更改後之密碼登入</a:t>
            </a:r>
            <a:endParaRPr lang="en-US" altLang="zh-TW" sz="2400" b="1" smtClean="0"/>
          </a:p>
          <a:p>
            <a:r>
              <a:rPr lang="zh-TW" altLang="en-US" sz="2400" b="1" smtClean="0"/>
              <a:t>忘記密碼</a:t>
            </a:r>
            <a:r>
              <a:rPr lang="en-US" altLang="zh-TW" sz="2400" b="1" smtClean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/>
              <a:t>     請差勤管理者協助處理</a:t>
            </a:r>
            <a:endParaRPr lang="en-US" altLang="zh-TW" sz="2400" b="1" smtClean="0"/>
          </a:p>
          <a:p>
            <a:endParaRPr lang="en-US" altLang="zh-TW" sz="2400" b="1" smtClean="0"/>
          </a:p>
        </p:txBody>
      </p:sp>
      <p:sp>
        <p:nvSpPr>
          <p:cNvPr id="7" name="矩形圖說文字 6"/>
          <p:cNvSpPr/>
          <p:nvPr/>
        </p:nvSpPr>
        <p:spPr>
          <a:xfrm>
            <a:off x="3708400" y="1341438"/>
            <a:ext cx="1800225" cy="431800"/>
          </a:xfrm>
          <a:prstGeom prst="wedgeRectCallout">
            <a:avLst>
              <a:gd name="adj1" fmla="val 9416"/>
              <a:gd name="adj2" fmla="val 4269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A928391-9DB9-4E85-AC25-4B1717C51DF2}" type="slidenum">
              <a:rPr lang="zh-TW" altLang="en-US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50419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4340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700213"/>
            <a:ext cx="4149725" cy="441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代理人設定</a:t>
            </a:r>
            <a:endParaRPr lang="en-US" altLang="zh-TW" b="1" smtClean="0"/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smtClean="0">
                <a:solidFill>
                  <a:srgbClr val="FF0000"/>
                </a:solidFill>
              </a:rPr>
              <a:t>     </a:t>
            </a:r>
            <a:r>
              <a:rPr lang="en-US" altLang="zh-TW" sz="2400" b="1" smtClean="0">
                <a:solidFill>
                  <a:srgbClr val="FF0000"/>
                </a:solidFill>
              </a:rPr>
              <a:t>(</a:t>
            </a:r>
            <a:r>
              <a:rPr lang="zh-TW" altLang="en-US" sz="2400" b="1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smtClean="0">
                <a:solidFill>
                  <a:srgbClr val="FF0000"/>
                </a:solidFill>
              </a:rPr>
              <a:t>-&gt;</a:t>
            </a:r>
            <a:r>
              <a:rPr lang="zh-TW" altLang="en-US" sz="2400" b="1" smtClean="0">
                <a:solidFill>
                  <a:srgbClr val="FF0000"/>
                </a:solidFill>
              </a:rPr>
              <a:t>代理人設定</a:t>
            </a:r>
            <a:r>
              <a:rPr lang="en-US" altLang="zh-TW" sz="2400" b="1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400" b="1" smtClean="0">
              <a:solidFill>
                <a:srgbClr val="FF0000"/>
              </a:solidFill>
            </a:endParaRPr>
          </a:p>
          <a:p>
            <a:r>
              <a:rPr lang="zh-TW" altLang="en-US" sz="2400" b="1" smtClean="0"/>
              <a:t>可將同科室同仁皆加入代理人清單，以便請假時可做選擇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563938" y="1341438"/>
            <a:ext cx="1871662" cy="431800"/>
          </a:xfrm>
          <a:prstGeom prst="wedgeRectCallout">
            <a:avLst>
              <a:gd name="adj1" fmla="val -3067"/>
              <a:gd name="adj2" fmla="val 366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代理人設定</a:t>
            </a:r>
            <a:endParaRPr kumimoji="0"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42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345C33-E964-477F-8396-459D5C34FFDD}" type="slidenum">
              <a:rPr lang="zh-TW" altLang="en-US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17364</TotalTime>
  <Words>2963</Words>
  <Application>Microsoft Office PowerPoint</Application>
  <PresentationFormat>如螢幕大小 (4:3)</PresentationFormat>
  <Paragraphs>768</Paragraphs>
  <Slides>78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78</vt:i4>
      </vt:variant>
    </vt:vector>
  </HeadingPairs>
  <TitlesOfParts>
    <vt:vector size="90" baseType="lpstr">
      <vt:lpstr>Calibri</vt:lpstr>
      <vt:lpstr>新細明體</vt:lpstr>
      <vt:lpstr>Arial</vt:lpstr>
      <vt:lpstr>微軟正黑體</vt:lpstr>
      <vt:lpstr>Comic Sans MS</vt:lpstr>
      <vt:lpstr>Wingdings</vt:lpstr>
      <vt:lpstr>標楷體</vt:lpstr>
      <vt:lpstr>Times New Roman</vt:lpstr>
      <vt:lpstr>細明體</vt:lpstr>
      <vt:lpstr>Office 佈景主題</vt:lpstr>
      <vt:lpstr>自訂設計</vt:lpstr>
      <vt:lpstr>點陣圖影像</vt:lpstr>
      <vt:lpstr>全國共享版機關內部差勤電子表單系統 種籽人員教育訓練</vt:lpstr>
      <vt:lpstr>說明內容</vt:lpstr>
      <vt:lpstr>學校從員工愛上網登入WebITR系統</vt:lpstr>
      <vt:lpstr>以網址登入WebITR 系統</vt:lpstr>
      <vt:lpstr>Webitr系統頁面說明</vt:lpstr>
      <vt:lpstr>初次使用系統的設定…</vt:lpstr>
      <vt:lpstr>初次使用系統的設定…</vt:lpstr>
      <vt:lpstr>初次使用系統的設定…</vt:lpstr>
      <vt:lpstr>初次使用系統的設定…</vt:lpstr>
      <vt:lpstr>差假申請</vt:lpstr>
      <vt:lpstr>申請事假一天</vt:lpstr>
      <vt:lpstr>步驟-1  點選出一張空白請假單</vt:lpstr>
      <vt:lpstr>步驟-2  編輯職務代理人清單 (個人資料-&gt;代理人設定) </vt:lpstr>
      <vt:lpstr>步驟-3  填寫事假單 (差勤作業-&gt;請假作業-&gt;一般請假)</vt:lpstr>
      <vt:lpstr>步驟-4  送出假單，系統做檢核</vt:lpstr>
      <vt:lpstr>編輯課務明細(教師)</vt:lpstr>
      <vt:lpstr>編輯課務明細</vt:lpstr>
      <vt:lpstr>步驟-5  請假人查詢假單進度 (首頁-&gt;申請案件)</vt:lpstr>
      <vt:lpstr>請假人查詢假單進度 (首頁-&gt;申請案件)</vt:lpstr>
      <vt:lpstr>請假人查詢假單進度 (首頁-&gt;申請案件)</vt:lpstr>
      <vt:lpstr>步驟-6  職務代理人同意 (批核案件) </vt:lpstr>
      <vt:lpstr>步驟-7  請假人查詢進度 (申請案件)</vt:lpstr>
      <vt:lpstr>步驟-8  主管批核決行 (首頁-&gt;批核案件)</vt:lpstr>
      <vt:lpstr>步驟-9  請假人查詢進度 (申請案件-&gt;已完成)</vt:lpstr>
      <vt:lpstr>差假的基本檢核功能</vt:lpstr>
      <vt:lpstr>職務代理轉移 (代理案件) </vt:lpstr>
      <vt:lpstr>取消假單 vs 撤銷假單</vt:lpstr>
      <vt:lpstr>其他差假怎麼申請?</vt:lpstr>
      <vt:lpstr>喪假單  (差勤作業-&gt;請假作業-&gt;一般請假)</vt:lpstr>
      <vt:lpstr>婚假單 (差勤作業-&gt;請假作業-&gt;一般請假)</vt:lpstr>
      <vt:lpstr>婚假單 (差勤作業-&gt;請假作業-&gt;一般請假)</vt:lpstr>
      <vt:lpstr>生活津貼申請 (費用作業→生活津貼補助申請)</vt:lpstr>
      <vt:lpstr>生活津貼申請 (費用作業→生活津貼補助申請)</vt:lpstr>
      <vt:lpstr>生活津貼申請 (費用作業→生活津貼補助申請)</vt:lpstr>
      <vt:lpstr>公假怎麼申請?</vt:lpstr>
      <vt:lpstr>公假申請單 (差勤作業-&gt;請假作業-&gt;公假)</vt:lpstr>
      <vt:lpstr>公假申請單 (差勤作業-&gt;補休作業)</vt:lpstr>
      <vt:lpstr>公假申請單 (費用作業-&gt;公假旅費請領)</vt:lpstr>
      <vt:lpstr>公差怎麼申請?</vt:lpstr>
      <vt:lpstr>公差申請單 (差勤作業-&gt;公出差作業)</vt:lpstr>
      <vt:lpstr>公差申請單 (差勤作業-&gt;補休作業)</vt:lpstr>
      <vt:lpstr>公差申請單 (費用作業-&gt;公差旅費請領)</vt:lpstr>
      <vt:lpstr>外勤申請單  (差勤作業-&gt;公出差作業-&gt;外勤) </vt:lpstr>
      <vt:lpstr>外勤申請單  (差勤作業-&gt;公出差作業-&gt;外勤)</vt:lpstr>
      <vt:lpstr>差假查詢</vt:lpstr>
      <vt:lpstr>查詢請假記錄 (差勤作業-&gt;差勤資料查詢-&gt;請假資料)</vt:lpstr>
      <vt:lpstr>PowerPoint 簡報</vt:lpstr>
      <vt:lpstr>查詢公差、公出記錄 (差勤作業-&gt;差勤資料查詢-&gt;公出差外勤)</vt:lpstr>
      <vt:lpstr>查詢刷卡、出勤記錄 (差勤作業-&gt;差勤資料查詢-&gt;刷卡資料、差假出勤資料)</vt:lpstr>
      <vt:lpstr>出勤異常(刷卡不一致) (差勤作業-&gt;差勤資料查詢-&gt;差假出勤資料)</vt:lpstr>
      <vt:lpstr>出勤異常(刷卡不一致) (差勤作業-&gt;差勤資料查詢-&gt;差假出勤資料)</vt:lpstr>
      <vt:lpstr>查詢個人勤惰統計資料 (差勤作業-&gt;差勤資料查詢-&gt;勤惰統計)</vt:lpstr>
      <vt:lpstr>差假副知設定 (差勤作業-&gt;差假副知設定)</vt:lpstr>
      <vt:lpstr>差假副知查詢 (差勤作業-&gt;差假副知設定)</vt:lpstr>
      <vt:lpstr>加班申請</vt:lpstr>
      <vt:lpstr>申請加班兩小時</vt:lpstr>
      <vt:lpstr>加班申請(差勤作業-&gt;一般加班)</vt:lpstr>
      <vt:lpstr>加班補休 (差勤作業-&gt;補休作業)</vt:lpstr>
      <vt:lpstr>加班費請領 (費用作業-&gt;加班費請領)</vt:lpstr>
      <vt:lpstr>加班計算的規則</vt:lpstr>
      <vt:lpstr>刷卡方式</vt:lpstr>
      <vt:lpstr>只刷上下班卡的加班核算案例一</vt:lpstr>
      <vt:lpstr>只刷上下班卡的加班核算案例二</vt:lpstr>
      <vt:lpstr>只刷上下班卡的加班核算案例三</vt:lpstr>
      <vt:lpstr>只刷上下班卡的加班核算案例四</vt:lpstr>
      <vt:lpstr>上線時程&amp;重要提醒</vt:lpstr>
      <vt:lpstr>104年度第一梯次導入機關</vt:lpstr>
      <vt:lpstr>104年度第一梯次導入機關</vt:lpstr>
      <vt:lpstr>104年度第一梯次導入機關</vt:lpstr>
      <vt:lpstr>104年度第二梯次導入機關</vt:lpstr>
      <vt:lpstr>104年度第二梯次導入機關</vt:lpstr>
      <vt:lpstr>104年度第二梯次導入機關</vt:lpstr>
      <vt:lpstr>重要提醒</vt:lpstr>
      <vt:lpstr>差假批核時，如何知道是否為決行關</vt:lpstr>
      <vt:lpstr>系統上 公出、公差、外勤 之差別</vt:lpstr>
      <vt:lpstr>系統上 公出、公差、外勤 之差別</vt:lpstr>
      <vt:lpstr>系統上 公出、公差、外勤 之差別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SimonLiao</dc:creator>
  <cp:lastModifiedBy>user</cp:lastModifiedBy>
  <cp:revision>483</cp:revision>
  <dcterms:created xsi:type="dcterms:W3CDTF">2011-12-23T06:00:13Z</dcterms:created>
  <dcterms:modified xsi:type="dcterms:W3CDTF">2016-04-15T07:24:41Z</dcterms:modified>
</cp:coreProperties>
</file>